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64" r:id="rId3"/>
  </p:sldMasterIdLst>
  <p:notesMasterIdLst>
    <p:notesMasterId r:id="rId27"/>
  </p:notesMasterIdLst>
  <p:sldIdLst>
    <p:sldId id="256" r:id="rId4"/>
    <p:sldId id="5244867" r:id="rId5"/>
    <p:sldId id="1190" r:id="rId6"/>
    <p:sldId id="271" r:id="rId7"/>
    <p:sldId id="679" r:id="rId8"/>
    <p:sldId id="1188" r:id="rId9"/>
    <p:sldId id="1191" r:id="rId10"/>
    <p:sldId id="1189" r:id="rId11"/>
    <p:sldId id="5244865" r:id="rId12"/>
    <p:sldId id="644" r:id="rId13"/>
    <p:sldId id="264" r:id="rId14"/>
    <p:sldId id="660" r:id="rId15"/>
    <p:sldId id="5244864" r:id="rId16"/>
    <p:sldId id="276" r:id="rId17"/>
    <p:sldId id="275" r:id="rId18"/>
    <p:sldId id="5244861" r:id="rId19"/>
    <p:sldId id="5244860" r:id="rId20"/>
    <p:sldId id="277" r:id="rId21"/>
    <p:sldId id="5244866" r:id="rId22"/>
    <p:sldId id="273" r:id="rId23"/>
    <p:sldId id="258" r:id="rId24"/>
    <p:sldId id="257" r:id="rId25"/>
    <p:sldId id="279" r:id="rId26"/>
  </p:sldIdLst>
  <p:sldSz cx="18288000" cy="10287000"/>
  <p:notesSz cx="7102475" cy="9388475"/>
  <p:embeddedFontLst>
    <p:embeddedFont>
      <p:font typeface="Libre Franklin" pitchFamily="2" charset="0"/>
      <p:regular r:id="rId28"/>
      <p:bold r:id="rId29"/>
      <p:italic r:id="rId30"/>
      <p:boldItalic r:id="rId31"/>
    </p:embeddedFont>
    <p:embeddedFont>
      <p:font typeface="Noto Sans" panose="020B0502040504020204" pitchFamily="34" charset="0"/>
      <p:regular r:id="rId32"/>
      <p:bold r:id="rId33"/>
      <p:italic r:id="rId34"/>
      <p:boldItalic r:id="rId35"/>
    </p:embeddedFont>
    <p:embeddedFont>
      <p:font typeface="Poppins" panose="00000500000000000000" pitchFamily="2" charset="0"/>
      <p:regular r:id="rId36"/>
      <p:bold r:id="rId37"/>
      <p:italic r:id="rId38"/>
      <p:boldItalic r:id="rId39"/>
    </p:embeddedFont>
    <p:embeddedFont>
      <p:font typeface="Proxima Nova" panose="020B0604020202020204" charset="0"/>
      <p:regular r:id="rId40"/>
    </p:embeddedFont>
    <p:embeddedFont>
      <p:font typeface="Trebuchet MS" panose="020B060302020202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
      <p:font typeface="Verdana Pro Cond" panose="020B0606030504040204" pitchFamily="34" charset="0"/>
      <p:regular r:id="rId49"/>
      <p:bold r:id="rId50"/>
      <p:italic r:id="rId51"/>
      <p:boldItalic r:id="rId52"/>
    </p:embeddedFont>
    <p:embeddedFont>
      <p:font typeface="Verdana Pro Semibold" panose="020B0704030504040204" pitchFamily="34" charset="0"/>
      <p:bold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1605D-BE6A-4BCD-8029-274016657FCD}" v="4" dt="2024-08-24T23:45:20.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179" autoAdjust="0"/>
  </p:normalViewPr>
  <p:slideViewPr>
    <p:cSldViewPr>
      <p:cViewPr varScale="1">
        <p:scale>
          <a:sx n="37" d="100"/>
          <a:sy n="37" d="100"/>
        </p:scale>
        <p:origin x="106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7T00:24:04.32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269 137,'687'0,"-659"-2,1 0,-1-3,31-7,-26 4,59-6,306 11,-206 6,151-4,-368 3,0 1,-46 11,-10 1,-37-5,-172-8,142-4,-260 2,380 2,0 1,1 1,-37 10,32-6,-62 7,-273-12,190-6,159 3,0-1,0-1,0 0,1-2,-1 0,1-1,-31-13,48 18,0 0,0 0,0 0,-1 0,1 0,0 0,0 0,0 0,0 0,0 0,0 0,-1 0,1 0,0 0,0 0,0 0,0 0,0 0,0 0,0 0,0 0,0-1,0 1,-1 0,1 0,0 0,0 0,0 0,0 0,0 0,0-1,0 1,0 0,0 0,0 0,0 0,0 0,0 0,0 0,0-1,0 1,0 0,0 0,0 0,0 0,0 0,0 0,0 0,0-1,0 1,1 0,-1 0,0 0,0 0,0 0,0 0,0 0,0 0,0 0,0-1,12-2,14 0,361 2,-178 3,-169 1,1 1,-1 2,64 18,-34-2,-48-14,0-1,1-1,28 4,65-5,-86-6,1 2,0 1,54 12,-45-6,1-2,49 2,-18-2,-38 0,0 1,35 12,-59-16,125 45,-105-34,-29-14,-1 0,1 0,-1 0,1 1,-1-1,0 0,1 0,-1 1,0-1,1 0,-1 1,1-1,-1 0,0 1,0-1,1 1,-1-1,0 1,0-1,0 0,1 1,-1-1,0 1,0-1,0 1,0-1,0 1,0-1,0 1,0-1,0 1,0-1,0 1,0-1,0 1,0-1,-1 1,1-1,0 1,0-1,-1 0,1 1,0-1,0 1,-1-1,1 0,0 1,-1-1,1 0,-1 1,1-1,0 0,-1 0,1 1,-1-1,1 0,-1 0,1 0,-1 0,1 1,-1-1,0 0,-30 12,-1-1,-1-2,0-1,-47 5,-20-4,-170-8,129-3,-766 2,897 0,0 0,0-1,1 0,-1 0,-13-4,18 3,1 0,0 0,0 0,0 0,1 0,-1-1,0 0,1 1,0-1,-1-1,1 1,0 0,1-1,-4-5,-8-15,0-2,2 0,-17-53,28 77,1 1,-1-1,1 0,-1 0,1 0,0 1,0-1,0 0,0 0,0 0,0 0,0 1,0-1,1 0,-1 0,1 1,0-1,-1 0,1 0,0 1,0-1,0 1,0-1,0 1,0-1,0 1,1 0,-1-1,1 1,-1 0,1 0,-1 0,1 0,-1 0,3 0,7-3,-1 1,1 0,0 1,0 0,11 0,15-4,10-5,1 3,-1 1,57 0,-71 4,1-1,43-10,-40 6,56-5,4 12,39-4,-119 3,-1-1,0-1,0 0,-1 0,1-2,19-9,-16 6,0 1,1 1,-1 0,1 2,1 1,-1 0,22-1,147 4,-107 4,181-2,-234-1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7T00:24:24.73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1 312,'1408'0,"-1375"3,-1 1,1 1,-1 2,0 1,38 15,27 18,-10-3,-84-37,0 0,0 0,0 0,0 1,-1-1,1 1,0 0,-1 0,1 0,-1 0,1 0,-1 1,0-1,3 6,-4-6,0 0,0 0,-1 0,1 0,-1 0,0 0,0 0,0 1,0-1,0 0,0 0,0 0,-1 0,1 0,-1 0,1 0,-1 0,0 0,0 0,0 0,0 0,0 0,-2 2,-3 5,-1-1,0 0,-1 0,1 0,-1-1,-1 0,1 0,-1-1,-1-1,1 1,-1-1,0-1,0 0,0 0,0-1,-1 0,-11 1,-18 1,0-2,0-2,-53-5,22 2,-690-1,432 4,320-1,1 0,-1 0,0-1,0-1,0 1,1-2,-1 1,-10-5,15 5,1 0,0 0,0 0,0 0,0 0,1-1,-1 1,1-1,-1 0,1 0,0 0,0 0,0 0,1 0,-1 0,1-1,-1 1,1-1,0 1,0-1,1 1,-1-8,0 8,1 0,0 0,0 0,0 0,1-1,-1 1,1 0,0 0,-1 0,1 0,1 0,-1 1,0-1,1 0,-1 0,4-3,-2 3,0 0,0 0,1 0,0 0,-1 1,1-1,0 1,0 0,0 0,5-1,8-2,-1 1,0 1,1 1,-1 0,18 1,233 4,-69 1,-114-3,102-4,-160 0,45-13,-45 9,38-5,-37 9,0 1,43-10,-60 9,-1 0,1 0,-1-1,0 0,0-1,0 0,15-12,51-43,-69 55,0 1,-1-1,0 0,0 0,0 0,-1-1,0 0,0 0,0 0,-1 0,0 0,0-1,0 0,2-10,-5 14,1 0,0-1,-1 1,1 0,-1-1,0 1,0-1,-1 1,1 0,-1-1,1 1,-1 0,0-1,0 1,-1 0,1 0,-1 0,1 0,-1 0,0 0,0 1,0-1,-1 1,1-1,0 1,-1 0,0 0,1 0,-1 0,0 0,-6-2,-5-1,0 1,0 1,0 0,-1 0,-26 0,-18-3,-47-8,-206-2,-366 17,669-1,1 0,0 1,0 0,0 0,0 1,0 0,-9 3,13-3,0 0,-1 1,1-1,0 1,0 0,1 0,-1 0,1 1,-1-1,1 1,0 0,0 0,-2 5,-3 4,1 0,0 0,1 1,1 0,0 1,-5 29,-10 36,14-59,0 1,-4 39,10-58,0 0,0 0,0 0,0 0,0 0,1 0,-1 0,1 0,0 0,0 0,0 0,1 0,-1-1,1 1,-1 0,1-1,2 4,0-3,-1 0,0-1,1 1,0-1,-1 1,1-1,0 0,0-1,0 1,9 2,7-1,-1 0,1-2,0 0,27-2,-28 0,811-5,-790 6,-12 1,0 2,0 1,35 11,-31-8,62 8,-71-13,-9-1,0 0,0 0,-1-1,23-4,-33 4,0-1,1 0,-1 0,0 0,0 0,0-1,0 1,0-1,-1 0,1 1,0-1,-1-1,1 1,-1 0,0 0,0-1,0 0,0 1,0-1,0 0,-1 0,1 0,-1 0,1-5,3-14,-1-1,-2 0,0-1,-2 1,-3-35,1 16,-1 13,-1-1,-1 1,-1 0,-2 0,-1 1,-14-29,8 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7T00:24:32.63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169 46,'1707'0,"-3144"0,1400-2,1-2,-61-13,66 10,0 1,0 1,0 2,-37 1,63 2,1 1,0-1,0 1,-1 0,1 0,0 0,0 1,0-1,0 1,0 0,-7 5,10-6,-1 1,0 0,1 0,-1 0,1 0,-1 0,1 0,0 0,0 0,0 0,0 1,0-1,0 0,1 1,-1-1,1 0,0 1,-1-1,1 1,0-1,1 1,-1 2,8 46,22 74,-18-82,-2 1,8 77,-17-108,0 0,1-1,5 25,-5-32,0 0,0 0,0-1,1 1,0-1,-1 1,1-1,1 0,-1 0,1-1,-1 1,9 5,-4-4,-1 0,1 0,1-1,-1-1,0 1,1-1,13 3,5-2,32 2,-32-3,32 5,-52-6,40 9,94 9,-107-17,67 17,-66-12,67 7,292-12,-199-5,258 2,-426 1,-1 2,0 1,45 13,-68-16,28 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5587471-4227-40C8-A1F1-1AC6C579EFD9}" type="datetimeFigureOut">
              <a:rPr lang="en-US" smtClean="0"/>
              <a:t>8/23/2024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7AF529F-4A64-41A8-ADEC-5CC73FDACBA6}" type="slidenum">
              <a:rPr lang="en-US" smtClean="0"/>
              <a:t>‹#›</a:t>
            </a:fld>
            <a:endParaRPr lang="en-US" dirty="0"/>
          </a:p>
        </p:txBody>
      </p:sp>
    </p:spTree>
    <p:extLst>
      <p:ext uri="{BB962C8B-B14F-4D97-AF65-F5344CB8AC3E}">
        <p14:creationId xmlns:p14="http://schemas.microsoft.com/office/powerpoint/2010/main" val="86986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529F-4A64-41A8-ADEC-5CC73FDACBA6}" type="slidenum">
              <a:rPr lang="en-US" smtClean="0"/>
              <a:t>2</a:t>
            </a:fld>
            <a:endParaRPr lang="en-US" dirty="0"/>
          </a:p>
        </p:txBody>
      </p:sp>
    </p:spTree>
    <p:extLst>
      <p:ext uri="{BB962C8B-B14F-4D97-AF65-F5344CB8AC3E}">
        <p14:creationId xmlns:p14="http://schemas.microsoft.com/office/powerpoint/2010/main" val="67708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04913"/>
            <a:ext cx="5781675" cy="3252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18C72-58CA-423A-BB83-E6A50D285E88}" type="slidenum">
              <a:rPr lang="en-US" smtClean="0"/>
              <a:t>6</a:t>
            </a:fld>
            <a:endParaRPr lang="en-US" dirty="0"/>
          </a:p>
        </p:txBody>
      </p:sp>
    </p:spTree>
    <p:extLst>
      <p:ext uri="{BB962C8B-B14F-4D97-AF65-F5344CB8AC3E}">
        <p14:creationId xmlns:p14="http://schemas.microsoft.com/office/powerpoint/2010/main" val="50022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04913"/>
            <a:ext cx="5781675" cy="3252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18C72-58CA-423A-BB83-E6A50D285E88}" type="slidenum">
              <a:rPr lang="en-US" smtClean="0"/>
              <a:t>7</a:t>
            </a:fld>
            <a:endParaRPr lang="en-US" dirty="0"/>
          </a:p>
        </p:txBody>
      </p:sp>
    </p:spTree>
    <p:extLst>
      <p:ext uri="{BB962C8B-B14F-4D97-AF65-F5344CB8AC3E}">
        <p14:creationId xmlns:p14="http://schemas.microsoft.com/office/powerpoint/2010/main" val="506161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04913"/>
            <a:ext cx="5781675" cy="3252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18C72-58CA-423A-BB83-E6A50D285E88}" type="slidenum">
              <a:rPr lang="en-US" smtClean="0"/>
              <a:t>8</a:t>
            </a:fld>
            <a:endParaRPr lang="en-US" dirty="0"/>
          </a:p>
        </p:txBody>
      </p:sp>
    </p:spTree>
    <p:extLst>
      <p:ext uri="{BB962C8B-B14F-4D97-AF65-F5344CB8AC3E}">
        <p14:creationId xmlns:p14="http://schemas.microsoft.com/office/powerpoint/2010/main" val="222044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976F999E-DE4F-4354-96A2-94B0C3CA9BF7}" type="slidenum">
              <a:rPr lang="en-US">
                <a:solidFill>
                  <a:prstClr val="black"/>
                </a:solidFill>
                <a:latin typeface="Calibri" panose="020F0502020204030204"/>
              </a:rPr>
              <a:pPr defTabSz="942289">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9369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2289">
              <a:defRPr/>
            </a:pPr>
            <a:fld id="{EA05C0AD-7738-40E9-AC25-BEB229B95ADF}" type="slidenum">
              <a:rPr lang="en-US">
                <a:solidFill>
                  <a:prstClr val="black"/>
                </a:solidFill>
                <a:latin typeface="Calibri" panose="020F0502020204030204"/>
              </a:rPr>
              <a:pPr defTabSz="942289">
                <a:defRPr/>
              </a:pPr>
              <a:t>12</a:t>
            </a:fld>
            <a:endParaRPr lang="en-US" dirty="0">
              <a:solidFill>
                <a:prstClr val="black"/>
              </a:solidFill>
              <a:latin typeface="Calibri" panose="020F0502020204030204"/>
            </a:endParaRPr>
          </a:p>
        </p:txBody>
      </p:sp>
      <p:sp>
        <p:nvSpPr>
          <p:cNvPr id="1385474" name="Rectangle 2"/>
          <p:cNvSpPr>
            <a:spLocks noGrp="1" noRot="1" noChangeAspect="1" noChangeArrowheads="1" noTextEdit="1"/>
          </p:cNvSpPr>
          <p:nvPr>
            <p:ph type="sldImg"/>
          </p:nvPr>
        </p:nvSpPr>
        <p:spPr>
          <a:xfrm>
            <a:off x="509588" y="819150"/>
            <a:ext cx="7208837" cy="4054475"/>
          </a:xfrm>
          <a:ln/>
        </p:spPr>
      </p:sp>
      <p:sp>
        <p:nvSpPr>
          <p:cNvPr id="1385475" name="Rectangle 3"/>
          <p:cNvSpPr>
            <a:spLocks noGrp="1" noChangeArrowheads="1"/>
          </p:cNvSpPr>
          <p:nvPr>
            <p:ph type="body" idx="1"/>
          </p:nvPr>
        </p:nvSpPr>
        <p:spPr>
          <a:xfrm>
            <a:off x="1095026" y="5142895"/>
            <a:ext cx="6024467" cy="4869465"/>
          </a:xfrm>
        </p:spPr>
        <p:txBody>
          <a:bodyPr/>
          <a:lstStyle/>
          <a:p>
            <a:endParaRPr lang="en-US" dirty="0"/>
          </a:p>
        </p:txBody>
      </p:sp>
    </p:spTree>
    <p:extLst>
      <p:ext uri="{BB962C8B-B14F-4D97-AF65-F5344CB8AC3E}">
        <p14:creationId xmlns:p14="http://schemas.microsoft.com/office/powerpoint/2010/main" val="273171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529F-4A64-41A8-ADEC-5CC73FDACBA6}" type="slidenum">
              <a:rPr lang="en-US" smtClean="0"/>
              <a:t>17</a:t>
            </a:fld>
            <a:endParaRPr lang="en-US" dirty="0"/>
          </a:p>
        </p:txBody>
      </p:sp>
    </p:spTree>
    <p:extLst>
      <p:ext uri="{BB962C8B-B14F-4D97-AF65-F5344CB8AC3E}">
        <p14:creationId xmlns:p14="http://schemas.microsoft.com/office/powerpoint/2010/main" val="242403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_subheader_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92D4-7936-FF0C-F724-EFEE8D19E49D}"/>
              </a:ext>
            </a:extLst>
          </p:cNvPr>
          <p:cNvSpPr>
            <a:spLocks noGrp="1"/>
          </p:cNvSpPr>
          <p:nvPr>
            <p:ph type="title" hasCustomPrompt="1"/>
          </p:nvPr>
        </p:nvSpPr>
        <p:spPr>
          <a:xfrm>
            <a:off x="616637" y="518169"/>
            <a:ext cx="16086406" cy="1097274"/>
          </a:xfrm>
        </p:spPr>
        <p:txBody>
          <a:bodyPr/>
          <a:lstStyle/>
          <a:p>
            <a:r>
              <a:rPr lang="en-US"/>
              <a:t>1 column/</a:t>
            </a:r>
            <a:r>
              <a:rPr lang="en-US" err="1"/>
              <a:t>subheader</a:t>
            </a:r>
            <a:r>
              <a:rPr lang="en-US"/>
              <a:t>/no art - Verdana reg 24pt</a:t>
            </a:r>
          </a:p>
        </p:txBody>
      </p:sp>
      <p:sp>
        <p:nvSpPr>
          <p:cNvPr id="6" name="Text Placeholder 5">
            <a:extLst>
              <a:ext uri="{FF2B5EF4-FFF2-40B4-BE49-F238E27FC236}">
                <a16:creationId xmlns:a16="http://schemas.microsoft.com/office/drawing/2014/main" id="{18DF91E6-A9F9-17FE-0EBA-3A7931769890}"/>
              </a:ext>
            </a:extLst>
          </p:cNvPr>
          <p:cNvSpPr>
            <a:spLocks noGrp="1"/>
          </p:cNvSpPr>
          <p:nvPr>
            <p:ph type="body" sz="quarter" idx="10" hasCustomPrompt="1"/>
          </p:nvPr>
        </p:nvSpPr>
        <p:spPr>
          <a:xfrm>
            <a:off x="616634" y="2987040"/>
            <a:ext cx="16093440" cy="6614159"/>
          </a:xfrm>
          <a:prstGeom prst="rect">
            <a:avLst/>
          </a:prstGeom>
        </p:spPr>
        <p:txBody>
          <a:bodyPr lIns="0" tIns="0" rIns="0" bIns="0"/>
          <a:lstStyle>
            <a:lvl1pPr marL="0" indent="0">
              <a:lnSpc>
                <a:spcPct val="110000"/>
              </a:lnSpc>
              <a:spcBef>
                <a:spcPts val="999"/>
              </a:spcBef>
              <a:spcAft>
                <a:spcPts val="400"/>
              </a:spcAft>
              <a:buFontTx/>
              <a:buNone/>
              <a:tabLst/>
              <a:defRPr sz="2797" b="0" i="0">
                <a:latin typeface="Verdana" panose="020B0604030504040204" pitchFamily="34" charset="0"/>
                <a:ea typeface="Verdana" panose="020B0604030504040204" pitchFamily="34" charset="0"/>
                <a:cs typeface="Verdana" panose="020B0604030504040204" pitchFamily="34" charset="0"/>
              </a:defRPr>
            </a:lvl1pPr>
            <a:lvl2pPr marL="570943" indent="0">
              <a:lnSpc>
                <a:spcPct val="110000"/>
              </a:lnSpc>
              <a:buFontTx/>
              <a:buNone/>
              <a:tabLst/>
              <a:defRPr sz="2797" b="0" i="0"/>
            </a:lvl2pPr>
            <a:lvl3pPr marL="1056244" indent="0">
              <a:lnSpc>
                <a:spcPct val="110000"/>
              </a:lnSpc>
              <a:buFontTx/>
              <a:buNone/>
              <a:tabLst/>
              <a:defRPr sz="2797" b="0" i="0"/>
            </a:lvl3pPr>
            <a:lvl4pPr marL="2397840" indent="-342550">
              <a:buFont typeface="Courier New" panose="02070309020205020404" pitchFamily="49" charset="0"/>
              <a:buChar char="o"/>
              <a:defRPr/>
            </a:lvl4pPr>
          </a:lstStyle>
          <a:p>
            <a:pPr marL="0" indent="0">
              <a:spcBef>
                <a:spcPts val="500"/>
              </a:spcBef>
              <a:spcAft>
                <a:spcPts val="200"/>
              </a:spcAft>
              <a:buNone/>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a:t>
            </a:r>
            <a:r>
              <a:rPr lang="en-US" err="1"/>
              <a:t>metus</a:t>
            </a:r>
            <a:r>
              <a:rPr lang="en-US"/>
              <a:t> </a:t>
            </a:r>
            <a:r>
              <a:rPr lang="en-US" err="1"/>
              <a:t>leo</a:t>
            </a:r>
            <a:r>
              <a:rPr lang="en-US"/>
              <a:t>, </a:t>
            </a:r>
            <a:r>
              <a:rPr lang="en-US" err="1"/>
              <a:t>ullamcorper</a:t>
            </a:r>
            <a:r>
              <a:rPr lang="en-US"/>
              <a:t> ac </a:t>
            </a:r>
            <a:r>
              <a:rPr lang="en-US" err="1"/>
              <a:t>luctus</a:t>
            </a:r>
            <a:r>
              <a:rPr lang="en-US"/>
              <a:t> a, </a:t>
            </a:r>
            <a:r>
              <a:rPr lang="en-US" err="1"/>
              <a:t>scelerisque</a:t>
            </a:r>
            <a:r>
              <a:rPr lang="en-US"/>
              <a:t> </a:t>
            </a:r>
            <a:r>
              <a:rPr lang="en-US" err="1"/>
              <a:t>ut</a:t>
            </a:r>
            <a:r>
              <a:rPr lang="en-US"/>
              <a:t> ex. Sed sed dui </a:t>
            </a:r>
            <a:r>
              <a:rPr lang="en-US" err="1"/>
              <a:t>ut</a:t>
            </a:r>
            <a:r>
              <a:rPr lang="en-US"/>
              <a:t> </a:t>
            </a:r>
            <a:r>
              <a:rPr lang="en-US" err="1"/>
              <a:t>quam</a:t>
            </a:r>
            <a:r>
              <a:rPr lang="en-US"/>
              <a:t> </a:t>
            </a:r>
            <a:r>
              <a:rPr lang="en-US" err="1"/>
              <a:t>efficitur</a:t>
            </a:r>
            <a:r>
              <a:rPr lang="en-US"/>
              <a:t> </a:t>
            </a:r>
            <a:r>
              <a:rPr lang="en-US" err="1"/>
              <a:t>faucibus</a:t>
            </a:r>
            <a:r>
              <a:rPr lang="en-US"/>
              <a:t>. Aenean </a:t>
            </a:r>
            <a:r>
              <a:rPr lang="en-US" err="1"/>
              <a:t>aliquet</a:t>
            </a:r>
            <a:r>
              <a:rPr lang="en-US"/>
              <a:t> </a:t>
            </a:r>
            <a:r>
              <a:rPr lang="en-US" err="1"/>
              <a:t>est</a:t>
            </a:r>
            <a:r>
              <a:rPr lang="en-US"/>
              <a:t> </a:t>
            </a:r>
            <a:r>
              <a:rPr lang="en-US" err="1"/>
              <a:t>elit</a:t>
            </a:r>
            <a:r>
              <a:rPr lang="en-US"/>
              <a:t>, sed </a:t>
            </a:r>
            <a:r>
              <a:rPr lang="en-US" err="1"/>
              <a:t>dapibus</a:t>
            </a:r>
            <a:r>
              <a:rPr lang="en-US"/>
              <a:t> </a:t>
            </a:r>
            <a:r>
              <a:rPr lang="en-US" err="1"/>
              <a:t>odio</a:t>
            </a:r>
            <a:r>
              <a:rPr lang="en-US"/>
              <a:t> pulvinar sit </a:t>
            </a:r>
            <a:r>
              <a:rPr lang="en-US" err="1"/>
              <a:t>amet</a:t>
            </a:r>
            <a:r>
              <a:rPr lang="en-US"/>
              <a:t>. </a:t>
            </a:r>
            <a:r>
              <a:rPr lang="en-US" err="1"/>
              <a:t>Suspendisse</a:t>
            </a:r>
            <a:r>
              <a:rPr lang="en-US"/>
              <a:t> </a:t>
            </a:r>
            <a:r>
              <a:rPr lang="en-US" err="1"/>
              <a:t>blandit</a:t>
            </a:r>
            <a:r>
              <a:rPr lang="en-US"/>
              <a:t> </a:t>
            </a:r>
            <a:r>
              <a:rPr lang="en-US" err="1"/>
              <a:t>nulla</a:t>
            </a:r>
            <a:r>
              <a:rPr lang="en-US"/>
              <a:t> non </a:t>
            </a:r>
            <a:r>
              <a:rPr lang="en-US" err="1"/>
              <a:t>tristique</a:t>
            </a:r>
            <a:r>
              <a:rPr lang="en-US"/>
              <a:t> </a:t>
            </a:r>
            <a:r>
              <a:rPr lang="en-US" err="1"/>
              <a:t>scelerisque</a:t>
            </a:r>
            <a:r>
              <a:rPr lang="en-US"/>
              <a:t>.</a:t>
            </a:r>
            <a:endParaRPr lang="en-US" b="1">
              <a:ea typeface="Verdana" panose="020B0604030504040204" pitchFamily="34" charset="0"/>
              <a:cs typeface="Verdana" panose="020B0604030504040204" pitchFamily="34" charset="0"/>
            </a:endParaRPr>
          </a:p>
          <a:p>
            <a:pPr marL="0" indent="0">
              <a:spcBef>
                <a:spcPts val="500"/>
              </a:spcBef>
              <a:spcAft>
                <a:spcPts val="200"/>
              </a:spcAft>
              <a:buNone/>
            </a:pPr>
            <a:r>
              <a:rPr lang="en-US" b="1">
                <a:ea typeface="Verdana" panose="020B0604030504040204" pitchFamily="34" charset="0"/>
                <a:cs typeface="Verdana" panose="020B0604030504040204" pitchFamily="34" charset="0"/>
              </a:rPr>
              <a:t>Long-term occupational exposure to noise </a:t>
            </a:r>
          </a:p>
          <a:p>
            <a:pPr marL="0" indent="0">
              <a:spcBef>
                <a:spcPts val="500"/>
              </a:spcBef>
              <a:spcAft>
                <a:spcPts val="200"/>
              </a:spcAft>
              <a:buNone/>
            </a:pPr>
            <a:r>
              <a:rPr lang="en-US"/>
              <a:t>especially high-frequency noise -&gt; leads to hearing </a:t>
            </a:r>
            <a:r>
              <a:rPr lang="en-US" err="1"/>
              <a:t>loss.can</a:t>
            </a:r>
            <a:r>
              <a:rPr lang="en-US"/>
              <a:t> lead to stress-related conditions such as hypertension</a:t>
            </a:r>
          </a:p>
          <a:p>
            <a:pPr marL="0" indent="0">
              <a:spcBef>
                <a:spcPts val="500"/>
              </a:spcBef>
              <a:spcAft>
                <a:spcPts val="200"/>
              </a:spcAft>
              <a:buNone/>
            </a:pPr>
            <a:r>
              <a:rPr lang="en-US" b="1">
                <a:ea typeface="Verdana" panose="020B0604030504040204" pitchFamily="34" charset="0"/>
                <a:cs typeface="Verdana" panose="020B0604030504040204" pitchFamily="34" charset="0"/>
              </a:rPr>
              <a:t>Noisy workplaces:</a:t>
            </a:r>
          </a:p>
          <a:p>
            <a:pPr>
              <a:spcBef>
                <a:spcPts val="500"/>
              </a:spcBef>
            </a:pPr>
            <a:r>
              <a:rPr lang="en-US" err="1"/>
              <a:t>ess</a:t>
            </a:r>
            <a:r>
              <a:rPr lang="en-US"/>
              <a:t> productive and have higher accident rates than quieter workplaces.</a:t>
            </a:r>
          </a:p>
        </p:txBody>
      </p:sp>
      <p:sp>
        <p:nvSpPr>
          <p:cNvPr id="8" name="Text Placeholder 7">
            <a:extLst>
              <a:ext uri="{FF2B5EF4-FFF2-40B4-BE49-F238E27FC236}">
                <a16:creationId xmlns:a16="http://schemas.microsoft.com/office/drawing/2014/main" id="{8A61577B-BD20-F454-7AA7-9213110ACC5C}"/>
              </a:ext>
            </a:extLst>
          </p:cNvPr>
          <p:cNvSpPr>
            <a:spLocks noGrp="1"/>
          </p:cNvSpPr>
          <p:nvPr>
            <p:ph type="body" sz="quarter" idx="11" hasCustomPrompt="1"/>
          </p:nvPr>
        </p:nvSpPr>
        <p:spPr>
          <a:xfrm>
            <a:off x="616635" y="1951356"/>
            <a:ext cx="16086406" cy="761365"/>
          </a:xfrm>
          <a:prstGeom prst="rect">
            <a:avLst/>
          </a:prstGeom>
        </p:spPr>
        <p:txBody>
          <a:bodyPr lIns="0" tIns="0" rIns="0" bIns="0" anchor="ctr"/>
          <a:lstStyle>
            <a:lvl1pPr marL="0" indent="0">
              <a:buFontTx/>
              <a:buNone/>
              <a:defRPr sz="3197" b="1" i="0">
                <a:latin typeface="Verdana" panose="020B0604030504040204" pitchFamily="34" charset="0"/>
                <a:ea typeface="Verdana" panose="020B0604030504040204" pitchFamily="34" charset="0"/>
                <a:cs typeface="Verdana" panose="020B0604030504040204" pitchFamily="34" charset="0"/>
              </a:defRPr>
            </a:lvl1pPr>
            <a:lvl2pPr marL="685099" indent="0">
              <a:buNone/>
              <a:defRPr/>
            </a:lvl2pPr>
          </a:lstStyle>
          <a:p>
            <a:pPr lvl="0"/>
            <a:r>
              <a:rPr lang="en-US" err="1"/>
              <a:t>Subheader</a:t>
            </a:r>
            <a:endParaRPr lang="en-US"/>
          </a:p>
        </p:txBody>
      </p:sp>
    </p:spTree>
    <p:extLst>
      <p:ext uri="{BB962C8B-B14F-4D97-AF65-F5344CB8AC3E}">
        <p14:creationId xmlns:p14="http://schemas.microsoft.com/office/powerpoint/2010/main" val="2670462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92D4-7936-FF0C-F724-EFEE8D19E49D}"/>
              </a:ext>
            </a:extLst>
          </p:cNvPr>
          <p:cNvSpPr>
            <a:spLocks noGrp="1"/>
          </p:cNvSpPr>
          <p:nvPr>
            <p:ph type="title" hasCustomPrompt="1"/>
          </p:nvPr>
        </p:nvSpPr>
        <p:spPr/>
        <p:txBody>
          <a:bodyPr/>
          <a:lstStyle>
            <a:lvl1pPr>
              <a:defRPr/>
            </a:lvl1pPr>
          </a:lstStyle>
          <a:p>
            <a:r>
              <a:rPr lang="en-US"/>
              <a:t>Header only – Verdana reg 24pt</a:t>
            </a:r>
          </a:p>
        </p:txBody>
      </p:sp>
    </p:spTree>
    <p:extLst>
      <p:ext uri="{BB962C8B-B14F-4D97-AF65-F5344CB8AC3E}">
        <p14:creationId xmlns:p14="http://schemas.microsoft.com/office/powerpoint/2010/main" val="3842393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36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4633" b="8024"/>
          <a:stretch/>
        </p:blipFill>
        <p:spPr>
          <a:xfrm>
            <a:off x="0" y="4"/>
            <a:ext cx="18288000" cy="10286999"/>
          </a:xfrm>
          <a:prstGeom prst="rect">
            <a:avLst/>
          </a:prstGeom>
        </p:spPr>
      </p:pic>
      <p:sp>
        <p:nvSpPr>
          <p:cNvPr id="2" name="Title 1"/>
          <p:cNvSpPr>
            <a:spLocks noGrp="1"/>
          </p:cNvSpPr>
          <p:nvPr>
            <p:ph type="title" hasCustomPrompt="1"/>
          </p:nvPr>
        </p:nvSpPr>
        <p:spPr>
          <a:xfrm>
            <a:off x="1247777" y="655984"/>
            <a:ext cx="15773400" cy="8050694"/>
          </a:xfrm>
        </p:spPr>
        <p:txBody>
          <a:bodyPr anchor="ctr"/>
          <a:lstStyle>
            <a:lvl1pPr algn="ctr">
              <a:defRPr sz="9000" baseline="0">
                <a:solidFill>
                  <a:schemeClr val="bg1"/>
                </a:solidFill>
              </a:defRPr>
            </a:lvl1pPr>
          </a:lstStyle>
          <a:p>
            <a:r>
              <a:rPr lang="en-US" dirty="0"/>
              <a:t>Section Divider Text Here</a:t>
            </a:r>
          </a:p>
        </p:txBody>
      </p:sp>
      <p:sp>
        <p:nvSpPr>
          <p:cNvPr id="4" name="Right Triangle 3"/>
          <p:cNvSpPr>
            <a:spLocks noChangeAspect="1"/>
          </p:cNvSpPr>
          <p:nvPr userDrawn="1"/>
        </p:nvSpPr>
        <p:spPr>
          <a:xfrm>
            <a:off x="8369713" y="9518669"/>
            <a:ext cx="353216" cy="507492"/>
          </a:xfrm>
          <a:prstGeom prst="rtTriangle">
            <a:avLst/>
          </a:prstGeom>
          <a:solidFill>
            <a:srgbClr val="BE2F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pic>
        <p:nvPicPr>
          <p:cNvPr id="3" name="Picture 2"/>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8690316" y="9420371"/>
            <a:ext cx="822960" cy="694944"/>
          </a:xfrm>
          <a:prstGeom prst="rect">
            <a:avLst/>
          </a:prstGeom>
        </p:spPr>
      </p:pic>
      <p:sp>
        <p:nvSpPr>
          <p:cNvPr id="8" name="Right Triangle 7"/>
          <p:cNvSpPr>
            <a:spLocks noChangeAspect="1"/>
          </p:cNvSpPr>
          <p:nvPr userDrawn="1"/>
        </p:nvSpPr>
        <p:spPr>
          <a:xfrm rot="10800000">
            <a:off x="13073641" y="2"/>
            <a:ext cx="5214362" cy="7491866"/>
          </a:xfrm>
          <a:prstGeom prst="rtTriangl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9" name="Right Triangle 8"/>
          <p:cNvSpPr>
            <a:spLocks noChangeAspect="1"/>
          </p:cNvSpPr>
          <p:nvPr userDrawn="1"/>
        </p:nvSpPr>
        <p:spPr>
          <a:xfrm rot="10800000" flipH="1" flipV="1">
            <a:off x="0" y="3912737"/>
            <a:ext cx="4436508" cy="6374264"/>
          </a:xfrm>
          <a:prstGeom prst="rtTriangl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5" name="Rectangle 4"/>
          <p:cNvSpPr>
            <a:spLocks noChangeAspect="1"/>
          </p:cNvSpPr>
          <p:nvPr userDrawn="1"/>
        </p:nvSpPr>
        <p:spPr>
          <a:xfrm flipH="1">
            <a:off x="2" y="9518669"/>
            <a:ext cx="8369711" cy="507492"/>
          </a:xfrm>
          <a:prstGeom prst="rect">
            <a:avLst/>
          </a:prstGeom>
          <a:solidFill>
            <a:srgbClr val="BE2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11" name="Title Placeholder 1"/>
          <p:cNvSpPr txBox="1">
            <a:spLocks/>
          </p:cNvSpPr>
          <p:nvPr userDrawn="1"/>
        </p:nvSpPr>
        <p:spPr>
          <a:xfrm>
            <a:off x="268941" y="9518669"/>
            <a:ext cx="5862918" cy="507492"/>
          </a:xfrm>
          <a:prstGeom prst="rect">
            <a:avLst/>
          </a:prstGeom>
        </p:spPr>
        <p:txBody>
          <a:bodyPr vert="horz" lIns="182880" tIns="91440" rIns="182880" bIns="91440" rtlCol="0" anchor="ctr">
            <a:normAutofit/>
          </a:bodyPr>
          <a:lstStyle>
            <a:lvl1pPr algn="l" defTabSz="685800" rtl="0" eaLnBrk="1" latinLnBrk="0" hangingPunct="1">
              <a:lnSpc>
                <a:spcPct val="90000"/>
              </a:lnSpc>
              <a:spcBef>
                <a:spcPct val="0"/>
              </a:spcBef>
              <a:buNone/>
              <a:defRPr sz="3000" b="1" i="0" kern="1200">
                <a:solidFill>
                  <a:srgbClr val="004990"/>
                </a:solidFill>
                <a:latin typeface="Helvetica Neue" charset="0"/>
                <a:ea typeface="Helvetica Neue" charset="0"/>
                <a:cs typeface="Helvetica Neue" charset="0"/>
              </a:defRPr>
            </a:lvl1pPr>
          </a:lstStyle>
          <a:p>
            <a:r>
              <a:rPr lang="en-US" sz="1800" b="0" dirty="0">
                <a:solidFill>
                  <a:schemeClr val="bg1"/>
                </a:solidFill>
              </a:rPr>
              <a:t>Trucking.org</a:t>
            </a:r>
          </a:p>
        </p:txBody>
      </p:sp>
    </p:spTree>
    <p:extLst>
      <p:ext uri="{BB962C8B-B14F-4D97-AF65-F5344CB8AC3E}">
        <p14:creationId xmlns:p14="http://schemas.microsoft.com/office/powerpoint/2010/main" val="3820644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4633" b="8024"/>
          <a:stretch/>
        </p:blipFill>
        <p:spPr>
          <a:xfrm>
            <a:off x="0" y="4"/>
            <a:ext cx="18288000" cy="10286999"/>
          </a:xfrm>
          <a:prstGeom prst="rect">
            <a:avLst/>
          </a:prstGeom>
        </p:spPr>
      </p:pic>
      <p:sp>
        <p:nvSpPr>
          <p:cNvPr id="2" name="Title 1"/>
          <p:cNvSpPr>
            <a:spLocks noGrp="1"/>
          </p:cNvSpPr>
          <p:nvPr>
            <p:ph type="title" hasCustomPrompt="1"/>
          </p:nvPr>
        </p:nvSpPr>
        <p:spPr>
          <a:xfrm>
            <a:off x="1247777" y="655984"/>
            <a:ext cx="15773400" cy="8050694"/>
          </a:xfrm>
        </p:spPr>
        <p:txBody>
          <a:bodyPr anchor="ctr"/>
          <a:lstStyle>
            <a:lvl1pPr algn="ctr">
              <a:defRPr sz="9000" baseline="0">
                <a:solidFill>
                  <a:schemeClr val="bg1"/>
                </a:solidFill>
              </a:defRPr>
            </a:lvl1pPr>
          </a:lstStyle>
          <a:p>
            <a:r>
              <a:rPr lang="en-US" dirty="0"/>
              <a:t>Section Divider Text Here</a:t>
            </a:r>
          </a:p>
        </p:txBody>
      </p:sp>
      <p:sp>
        <p:nvSpPr>
          <p:cNvPr id="4" name="Right Triangle 3"/>
          <p:cNvSpPr>
            <a:spLocks noChangeAspect="1"/>
          </p:cNvSpPr>
          <p:nvPr userDrawn="1"/>
        </p:nvSpPr>
        <p:spPr>
          <a:xfrm>
            <a:off x="8369713" y="9518669"/>
            <a:ext cx="353216" cy="507492"/>
          </a:xfrm>
          <a:prstGeom prst="rtTriangle">
            <a:avLst/>
          </a:prstGeom>
          <a:solidFill>
            <a:srgbClr val="BE2F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pic>
        <p:nvPicPr>
          <p:cNvPr id="3" name="Picture 2"/>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8690316" y="9420371"/>
            <a:ext cx="822960" cy="694944"/>
          </a:xfrm>
          <a:prstGeom prst="rect">
            <a:avLst/>
          </a:prstGeom>
        </p:spPr>
      </p:pic>
      <p:sp>
        <p:nvSpPr>
          <p:cNvPr id="8" name="Right Triangle 7"/>
          <p:cNvSpPr>
            <a:spLocks noChangeAspect="1"/>
          </p:cNvSpPr>
          <p:nvPr userDrawn="1"/>
        </p:nvSpPr>
        <p:spPr>
          <a:xfrm rot="10800000">
            <a:off x="13073641" y="2"/>
            <a:ext cx="5214362" cy="7491866"/>
          </a:xfrm>
          <a:prstGeom prst="rtTriangl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9" name="Right Triangle 8"/>
          <p:cNvSpPr>
            <a:spLocks noChangeAspect="1"/>
          </p:cNvSpPr>
          <p:nvPr userDrawn="1"/>
        </p:nvSpPr>
        <p:spPr>
          <a:xfrm rot="10800000" flipH="1" flipV="1">
            <a:off x="0" y="3912737"/>
            <a:ext cx="4436508" cy="6374264"/>
          </a:xfrm>
          <a:prstGeom prst="rtTriangl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5" name="Rectangle 4"/>
          <p:cNvSpPr>
            <a:spLocks noChangeAspect="1"/>
          </p:cNvSpPr>
          <p:nvPr userDrawn="1"/>
        </p:nvSpPr>
        <p:spPr>
          <a:xfrm flipH="1">
            <a:off x="2" y="9518669"/>
            <a:ext cx="8369711" cy="507492"/>
          </a:xfrm>
          <a:prstGeom prst="rect">
            <a:avLst/>
          </a:prstGeom>
          <a:solidFill>
            <a:srgbClr val="BE2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11" name="Title Placeholder 1"/>
          <p:cNvSpPr txBox="1">
            <a:spLocks/>
          </p:cNvSpPr>
          <p:nvPr userDrawn="1"/>
        </p:nvSpPr>
        <p:spPr>
          <a:xfrm>
            <a:off x="268941" y="9518669"/>
            <a:ext cx="5862918" cy="507492"/>
          </a:xfrm>
          <a:prstGeom prst="rect">
            <a:avLst/>
          </a:prstGeom>
        </p:spPr>
        <p:txBody>
          <a:bodyPr vert="horz" lIns="182880" tIns="91440" rIns="182880" bIns="91440" rtlCol="0" anchor="ctr">
            <a:normAutofit/>
          </a:bodyPr>
          <a:lstStyle>
            <a:lvl1pPr algn="l" defTabSz="685800" rtl="0" eaLnBrk="1" latinLnBrk="0" hangingPunct="1">
              <a:lnSpc>
                <a:spcPct val="90000"/>
              </a:lnSpc>
              <a:spcBef>
                <a:spcPct val="0"/>
              </a:spcBef>
              <a:buNone/>
              <a:defRPr sz="3000" b="1" i="0" kern="1200">
                <a:solidFill>
                  <a:srgbClr val="004990"/>
                </a:solidFill>
                <a:latin typeface="Helvetica Neue" charset="0"/>
                <a:ea typeface="Helvetica Neue" charset="0"/>
                <a:cs typeface="Helvetica Neue" charset="0"/>
              </a:defRPr>
            </a:lvl1pPr>
          </a:lstStyle>
          <a:p>
            <a:r>
              <a:rPr lang="en-US" sz="1800" b="0" dirty="0">
                <a:solidFill>
                  <a:schemeClr val="bg1"/>
                </a:solidFill>
              </a:rPr>
              <a:t>Trucking.org</a:t>
            </a:r>
          </a:p>
        </p:txBody>
      </p:sp>
    </p:spTree>
    <p:extLst>
      <p:ext uri="{BB962C8B-B14F-4D97-AF65-F5344CB8AC3E}">
        <p14:creationId xmlns:p14="http://schemas.microsoft.com/office/powerpoint/2010/main" val="755971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1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4633" b="8024"/>
          <a:stretch/>
        </p:blipFill>
        <p:spPr>
          <a:xfrm>
            <a:off x="0" y="4"/>
            <a:ext cx="18288000" cy="10286999"/>
          </a:xfrm>
          <a:prstGeom prst="rect">
            <a:avLst/>
          </a:prstGeom>
        </p:spPr>
      </p:pic>
      <p:sp>
        <p:nvSpPr>
          <p:cNvPr id="2" name="Title 1"/>
          <p:cNvSpPr>
            <a:spLocks noGrp="1"/>
          </p:cNvSpPr>
          <p:nvPr>
            <p:ph type="title" hasCustomPrompt="1"/>
          </p:nvPr>
        </p:nvSpPr>
        <p:spPr>
          <a:xfrm>
            <a:off x="1247777" y="655984"/>
            <a:ext cx="15773400" cy="8050694"/>
          </a:xfrm>
        </p:spPr>
        <p:txBody>
          <a:bodyPr anchor="ctr"/>
          <a:lstStyle>
            <a:lvl1pPr algn="ctr">
              <a:defRPr sz="9000" baseline="0">
                <a:solidFill>
                  <a:schemeClr val="bg1"/>
                </a:solidFill>
              </a:defRPr>
            </a:lvl1pPr>
          </a:lstStyle>
          <a:p>
            <a:r>
              <a:rPr lang="en-US" dirty="0"/>
              <a:t>Section Divider Text Here</a:t>
            </a:r>
          </a:p>
        </p:txBody>
      </p:sp>
      <p:sp>
        <p:nvSpPr>
          <p:cNvPr id="4" name="Right Triangle 3"/>
          <p:cNvSpPr>
            <a:spLocks noChangeAspect="1"/>
          </p:cNvSpPr>
          <p:nvPr userDrawn="1"/>
        </p:nvSpPr>
        <p:spPr>
          <a:xfrm>
            <a:off x="8369713" y="9518669"/>
            <a:ext cx="353216" cy="507492"/>
          </a:xfrm>
          <a:prstGeom prst="rtTriangle">
            <a:avLst/>
          </a:prstGeom>
          <a:solidFill>
            <a:srgbClr val="BE2F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pic>
        <p:nvPicPr>
          <p:cNvPr id="3" name="Picture 2"/>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8690316" y="9420371"/>
            <a:ext cx="822960" cy="694944"/>
          </a:xfrm>
          <a:prstGeom prst="rect">
            <a:avLst/>
          </a:prstGeom>
        </p:spPr>
      </p:pic>
      <p:sp>
        <p:nvSpPr>
          <p:cNvPr id="8" name="Right Triangle 7"/>
          <p:cNvSpPr>
            <a:spLocks noChangeAspect="1"/>
          </p:cNvSpPr>
          <p:nvPr userDrawn="1"/>
        </p:nvSpPr>
        <p:spPr>
          <a:xfrm rot="10800000">
            <a:off x="13073641" y="2"/>
            <a:ext cx="5214362" cy="7491866"/>
          </a:xfrm>
          <a:prstGeom prst="rtTriangl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9" name="Right Triangle 8"/>
          <p:cNvSpPr>
            <a:spLocks noChangeAspect="1"/>
          </p:cNvSpPr>
          <p:nvPr userDrawn="1"/>
        </p:nvSpPr>
        <p:spPr>
          <a:xfrm rot="10800000" flipH="1" flipV="1">
            <a:off x="0" y="3912737"/>
            <a:ext cx="4436508" cy="6374264"/>
          </a:xfrm>
          <a:prstGeom prst="rtTriangl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5" name="Rectangle 4"/>
          <p:cNvSpPr>
            <a:spLocks noChangeAspect="1"/>
          </p:cNvSpPr>
          <p:nvPr userDrawn="1"/>
        </p:nvSpPr>
        <p:spPr>
          <a:xfrm flipH="1">
            <a:off x="2" y="9518669"/>
            <a:ext cx="8369711" cy="507492"/>
          </a:xfrm>
          <a:prstGeom prst="rect">
            <a:avLst/>
          </a:prstGeom>
          <a:solidFill>
            <a:srgbClr val="BE2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11" name="Title Placeholder 1"/>
          <p:cNvSpPr txBox="1">
            <a:spLocks/>
          </p:cNvSpPr>
          <p:nvPr userDrawn="1"/>
        </p:nvSpPr>
        <p:spPr>
          <a:xfrm>
            <a:off x="268941" y="9518669"/>
            <a:ext cx="5862918" cy="507492"/>
          </a:xfrm>
          <a:prstGeom prst="rect">
            <a:avLst/>
          </a:prstGeom>
        </p:spPr>
        <p:txBody>
          <a:bodyPr vert="horz" lIns="182880" tIns="91440" rIns="182880" bIns="91440" rtlCol="0" anchor="ctr">
            <a:normAutofit/>
          </a:bodyPr>
          <a:lstStyle>
            <a:lvl1pPr algn="l" defTabSz="685800" rtl="0" eaLnBrk="1" latinLnBrk="0" hangingPunct="1">
              <a:lnSpc>
                <a:spcPct val="90000"/>
              </a:lnSpc>
              <a:spcBef>
                <a:spcPct val="0"/>
              </a:spcBef>
              <a:buNone/>
              <a:defRPr sz="3000" b="1" i="0" kern="1200">
                <a:solidFill>
                  <a:srgbClr val="004990"/>
                </a:solidFill>
                <a:latin typeface="Helvetica Neue" charset="0"/>
                <a:ea typeface="Helvetica Neue" charset="0"/>
                <a:cs typeface="Helvetica Neue" charset="0"/>
              </a:defRPr>
            </a:lvl1pPr>
          </a:lstStyle>
          <a:p>
            <a:r>
              <a:rPr lang="en-US" sz="1800" b="0" dirty="0">
                <a:solidFill>
                  <a:schemeClr val="bg1"/>
                </a:solidFill>
              </a:rPr>
              <a:t>Trucking.org</a:t>
            </a:r>
          </a:p>
        </p:txBody>
      </p:sp>
    </p:spTree>
    <p:extLst>
      <p:ext uri="{BB962C8B-B14F-4D97-AF65-F5344CB8AC3E}">
        <p14:creationId xmlns:p14="http://schemas.microsoft.com/office/powerpoint/2010/main" val="541310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136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7" name="Right Triangle 6"/>
          <p:cNvSpPr>
            <a:spLocks noChangeAspect="1"/>
          </p:cNvSpPr>
          <p:nvPr userDrawn="1"/>
        </p:nvSpPr>
        <p:spPr>
          <a:xfrm>
            <a:off x="8369713" y="9518669"/>
            <a:ext cx="353216" cy="507492"/>
          </a:xfrm>
          <a:prstGeom prst="rtTriangle">
            <a:avLst/>
          </a:prstGeom>
          <a:solidFill>
            <a:srgbClr val="0049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8" name="Rectangle 7"/>
          <p:cNvSpPr>
            <a:spLocks noChangeAspect="1"/>
          </p:cNvSpPr>
          <p:nvPr userDrawn="1"/>
        </p:nvSpPr>
        <p:spPr>
          <a:xfrm flipH="1">
            <a:off x="2" y="9518669"/>
            <a:ext cx="8369711" cy="507492"/>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85016" y="9429515"/>
            <a:ext cx="828263" cy="685800"/>
          </a:xfrm>
          <a:prstGeom prst="rect">
            <a:avLst/>
          </a:prstGeom>
        </p:spPr>
      </p:pic>
    </p:spTree>
    <p:extLst>
      <p:ext uri="{BB962C8B-B14F-4D97-AF65-F5344CB8AC3E}">
        <p14:creationId xmlns:p14="http://schemas.microsoft.com/office/powerpoint/2010/main" val="2050623806"/>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ight Triangle 6"/>
          <p:cNvSpPr>
            <a:spLocks noChangeAspect="1"/>
          </p:cNvSpPr>
          <p:nvPr userDrawn="1"/>
        </p:nvSpPr>
        <p:spPr>
          <a:xfrm>
            <a:off x="8369713" y="9518669"/>
            <a:ext cx="353216" cy="507492"/>
          </a:xfrm>
          <a:prstGeom prst="rtTriangle">
            <a:avLst/>
          </a:prstGeom>
          <a:solidFill>
            <a:srgbClr val="0049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sp>
        <p:nvSpPr>
          <p:cNvPr id="8" name="Rectangle 7"/>
          <p:cNvSpPr>
            <a:spLocks noChangeAspect="1"/>
          </p:cNvSpPr>
          <p:nvPr userDrawn="1"/>
        </p:nvSpPr>
        <p:spPr>
          <a:xfrm flipH="1">
            <a:off x="2" y="9518669"/>
            <a:ext cx="8369711" cy="507492"/>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027" dirty="0"/>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85016" y="9429515"/>
            <a:ext cx="828263" cy="685800"/>
          </a:xfrm>
          <a:prstGeom prst="rect">
            <a:avLst/>
          </a:prstGeom>
        </p:spPr>
      </p:pic>
      <p:sp>
        <p:nvSpPr>
          <p:cNvPr id="10" name="Title Placeholder 1"/>
          <p:cNvSpPr txBox="1">
            <a:spLocks/>
          </p:cNvSpPr>
          <p:nvPr userDrawn="1"/>
        </p:nvSpPr>
        <p:spPr>
          <a:xfrm>
            <a:off x="268941" y="9518669"/>
            <a:ext cx="5862918" cy="507492"/>
          </a:xfrm>
          <a:prstGeom prst="rect">
            <a:avLst/>
          </a:prstGeom>
        </p:spPr>
        <p:txBody>
          <a:bodyPr vert="horz" lIns="182880" tIns="91440" rIns="182880" bIns="91440" rtlCol="0" anchor="ctr">
            <a:normAutofit/>
          </a:bodyPr>
          <a:lstStyle>
            <a:lvl1pPr algn="l" defTabSz="685800" rtl="0" eaLnBrk="1" latinLnBrk="0" hangingPunct="1">
              <a:lnSpc>
                <a:spcPct val="90000"/>
              </a:lnSpc>
              <a:spcBef>
                <a:spcPct val="0"/>
              </a:spcBef>
              <a:buNone/>
              <a:defRPr sz="3000" b="1" i="0" kern="1200">
                <a:solidFill>
                  <a:srgbClr val="004990"/>
                </a:solidFill>
                <a:latin typeface="Helvetica Neue" charset="0"/>
                <a:ea typeface="Helvetica Neue" charset="0"/>
                <a:cs typeface="Helvetica Neue" charset="0"/>
              </a:defRPr>
            </a:lvl1pPr>
          </a:lstStyle>
          <a:p>
            <a:r>
              <a:rPr lang="en-US" sz="1800" b="0" dirty="0">
                <a:solidFill>
                  <a:schemeClr val="bg1"/>
                </a:solidFill>
              </a:rPr>
              <a:t>Trucking.org</a:t>
            </a:r>
          </a:p>
        </p:txBody>
      </p:sp>
    </p:spTree>
    <p:extLst>
      <p:ext uri="{BB962C8B-B14F-4D97-AF65-F5344CB8AC3E}">
        <p14:creationId xmlns:p14="http://schemas.microsoft.com/office/powerpoint/2010/main" val="149695923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dt="0"/>
  <p:txStyles>
    <p:titleStyle>
      <a:lvl1pPr algn="l" defTabSz="1371566" rtl="0" eaLnBrk="1" latinLnBrk="0" hangingPunct="1">
        <a:lnSpc>
          <a:spcPct val="90000"/>
        </a:lnSpc>
        <a:spcBef>
          <a:spcPct val="0"/>
        </a:spcBef>
        <a:buNone/>
        <a:defRPr sz="6000" b="1" i="0" kern="1200">
          <a:solidFill>
            <a:srgbClr val="004990"/>
          </a:solidFill>
          <a:latin typeface="Arial" panose="020B0604020202020204" pitchFamily="34" charset="0"/>
          <a:ea typeface="Helvetica Neue" charset="0"/>
          <a:cs typeface="Arial" panose="020B0604020202020204" pitchFamily="34" charset="0"/>
        </a:defRPr>
      </a:lvl1pPr>
    </p:titleStyle>
    <p:bodyStyle>
      <a:lvl1pPr marL="342891" indent="-342891" algn="l" defTabSz="1371566" rtl="0" eaLnBrk="1" latinLnBrk="0" hangingPunct="1">
        <a:lnSpc>
          <a:spcPct val="90000"/>
        </a:lnSpc>
        <a:spcBef>
          <a:spcPts val="1500"/>
        </a:spcBef>
        <a:buClr>
          <a:srgbClr val="BE2F37"/>
        </a:buClr>
        <a:buFont typeface="Arial" panose="020B0604020202020204" pitchFamily="34" charset="0"/>
        <a:buChar char="•"/>
        <a:defRPr sz="4001" kern="1200">
          <a:solidFill>
            <a:schemeClr val="tx1"/>
          </a:solidFill>
          <a:latin typeface="Arial" panose="020B0604020202020204" pitchFamily="34" charset="0"/>
          <a:ea typeface="Helvetica Neue" charset="0"/>
          <a:cs typeface="Arial" panose="020B0604020202020204" pitchFamily="34" charset="0"/>
        </a:defRPr>
      </a:lvl1pPr>
      <a:lvl2pPr marL="1028675" indent="-342891" algn="l" defTabSz="1371566" rtl="0" eaLnBrk="1" latinLnBrk="0" hangingPunct="1">
        <a:lnSpc>
          <a:spcPct val="90000"/>
        </a:lnSpc>
        <a:spcBef>
          <a:spcPts val="750"/>
        </a:spcBef>
        <a:buClr>
          <a:srgbClr val="BE2F37"/>
        </a:buClr>
        <a:buFont typeface="Arial" panose="020B0604020202020204" pitchFamily="34" charset="0"/>
        <a:buChar char="•"/>
        <a:defRPr sz="3600" kern="1200">
          <a:solidFill>
            <a:schemeClr val="tx1"/>
          </a:solidFill>
          <a:latin typeface="Arial" panose="020B0604020202020204" pitchFamily="34" charset="0"/>
          <a:ea typeface="Helvetica Neue" charset="0"/>
          <a:cs typeface="Arial" panose="020B0604020202020204" pitchFamily="34" charset="0"/>
        </a:defRPr>
      </a:lvl2pPr>
      <a:lvl3pPr marL="1714457" indent="-342891" algn="l" defTabSz="1371566" rtl="0" eaLnBrk="1" latinLnBrk="0" hangingPunct="1">
        <a:lnSpc>
          <a:spcPct val="90000"/>
        </a:lnSpc>
        <a:spcBef>
          <a:spcPts val="750"/>
        </a:spcBef>
        <a:buClr>
          <a:srgbClr val="BE2F37"/>
        </a:buClr>
        <a:buFont typeface="Arial" panose="020B0604020202020204" pitchFamily="34" charset="0"/>
        <a:buChar char="•"/>
        <a:defRPr sz="3000" kern="1200">
          <a:solidFill>
            <a:schemeClr val="tx1"/>
          </a:solidFill>
          <a:latin typeface="Arial" panose="020B0604020202020204" pitchFamily="34" charset="0"/>
          <a:ea typeface="Helvetica Neue" charset="0"/>
          <a:cs typeface="Arial" panose="020B0604020202020204" pitchFamily="34" charset="0"/>
        </a:defRPr>
      </a:lvl3pPr>
      <a:lvl4pPr marL="2400240" indent="-342891" algn="l" defTabSz="1371566" rtl="0" eaLnBrk="1" latinLnBrk="0" hangingPunct="1">
        <a:lnSpc>
          <a:spcPct val="90000"/>
        </a:lnSpc>
        <a:spcBef>
          <a:spcPts val="750"/>
        </a:spcBef>
        <a:buClr>
          <a:srgbClr val="BE2F37"/>
        </a:buClr>
        <a:buFont typeface="Arial" panose="020B0604020202020204" pitchFamily="34" charset="0"/>
        <a:buChar char="•"/>
        <a:defRPr sz="2700" kern="1200">
          <a:solidFill>
            <a:schemeClr val="tx1"/>
          </a:solidFill>
          <a:latin typeface="Arial" panose="020B0604020202020204" pitchFamily="34" charset="0"/>
          <a:ea typeface="Helvetica Neue" charset="0"/>
          <a:cs typeface="Arial" panose="020B0604020202020204" pitchFamily="34" charset="0"/>
        </a:defRPr>
      </a:lvl4pPr>
      <a:lvl5pPr marL="3086024" indent="-342891" algn="l" defTabSz="1371566" rtl="0" eaLnBrk="1" latinLnBrk="0" hangingPunct="1">
        <a:lnSpc>
          <a:spcPct val="90000"/>
        </a:lnSpc>
        <a:spcBef>
          <a:spcPts val="750"/>
        </a:spcBef>
        <a:buClr>
          <a:srgbClr val="BE2F37"/>
        </a:buClr>
        <a:buFont typeface="Arial" panose="020B0604020202020204" pitchFamily="34" charset="0"/>
        <a:buChar char="•"/>
        <a:defRPr sz="2700" kern="1200">
          <a:solidFill>
            <a:schemeClr val="tx1"/>
          </a:solidFill>
          <a:latin typeface="Arial" panose="020B0604020202020204" pitchFamily="34" charset="0"/>
          <a:ea typeface="Helvetica Neue" charset="0"/>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customXml" Target="../ink/ink2.xml"/><Relationship Id="rId4" Type="http://schemas.openxmlformats.org/officeDocument/2006/relationships/image" Target="../media/image61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jpeg"/><Relationship Id="rId33" Type="http://schemas.openxmlformats.org/officeDocument/2006/relationships/image" Target="../media/image60.png"/><Relationship Id="rId2" Type="http://schemas.openxmlformats.org/officeDocument/2006/relationships/notesSlide" Target="../notesSlides/notesSlide7.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8"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80.svg"/><Relationship Id="rId3" Type="http://schemas.openxmlformats.org/officeDocument/2006/relationships/image" Target="../media/image64.png"/><Relationship Id="rId21" Type="http://schemas.openxmlformats.org/officeDocument/2006/relationships/image" Target="../media/image8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9.png"/><Relationship Id="rId2" Type="http://schemas.openxmlformats.org/officeDocument/2006/relationships/image" Target="../media/image63.pn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7.png"/><Relationship Id="rId5" Type="http://schemas.openxmlformats.org/officeDocument/2006/relationships/image" Target="../media/image66.png"/><Relationship Id="rId15" Type="http://schemas.openxmlformats.org/officeDocument/2006/relationships/image" Target="../media/image77.png"/><Relationship Id="rId23" Type="http://schemas.openxmlformats.org/officeDocument/2006/relationships/image" Target="../media/image86.png"/><Relationship Id="rId10" Type="http://schemas.openxmlformats.org/officeDocument/2006/relationships/image" Target="../media/image71.png"/><Relationship Id="rId19" Type="http://schemas.openxmlformats.org/officeDocument/2006/relationships/image" Target="../media/image8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6.png"/><Relationship Id="rId22"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8650" y="266700"/>
            <a:ext cx="17030700" cy="97536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stretch>
              <a:fillRect/>
            </a:stretch>
          </a:blipFill>
        </p:spPr>
        <p:txBody>
          <a:bodyPr/>
          <a:lstStyle/>
          <a:p>
            <a:endParaRPr lang="en-US" dirty="0"/>
          </a:p>
        </p:txBody>
      </p:sp>
      <p:sp>
        <p:nvSpPr>
          <p:cNvPr id="3" name="Freeform 3"/>
          <p:cNvSpPr/>
          <p:nvPr/>
        </p:nvSpPr>
        <p:spPr>
          <a:xfrm>
            <a:off x="628650" y="6515100"/>
            <a:ext cx="4222693" cy="943938"/>
          </a:xfrm>
          <a:custGeom>
            <a:avLst/>
            <a:gdLst/>
            <a:ahLst/>
            <a:cxnLst/>
            <a:rect l="l" t="t" r="r" b="b"/>
            <a:pathLst>
              <a:path w="4222693" h="943938">
                <a:moveTo>
                  <a:pt x="0" y="0"/>
                </a:moveTo>
                <a:lnTo>
                  <a:pt x="4222693" y="0"/>
                </a:lnTo>
                <a:lnTo>
                  <a:pt x="4222693" y="943938"/>
                </a:lnTo>
                <a:lnTo>
                  <a:pt x="0" y="943938"/>
                </a:lnTo>
                <a:lnTo>
                  <a:pt x="0" y="0"/>
                </a:lnTo>
                <a:close/>
              </a:path>
            </a:pathLst>
          </a:custGeom>
          <a:blipFill>
            <a:blip r:embed="rId3"/>
            <a:stretch>
              <a:fillRect l="-185125" b="-628950"/>
            </a:stretch>
          </a:blipFill>
        </p:spPr>
        <p:txBody>
          <a:bodyPr/>
          <a:lstStyle/>
          <a:p>
            <a:endParaRPr lang="en-US" dirty="0"/>
          </a:p>
        </p:txBody>
      </p:sp>
      <p:sp>
        <p:nvSpPr>
          <p:cNvPr id="4" name="TextBox 4"/>
          <p:cNvSpPr txBox="1"/>
          <p:nvPr/>
        </p:nvSpPr>
        <p:spPr>
          <a:xfrm>
            <a:off x="1371599" y="1104900"/>
            <a:ext cx="15544801" cy="5687647"/>
          </a:xfrm>
          <a:prstGeom prst="rect">
            <a:avLst/>
          </a:prstGeom>
        </p:spPr>
        <p:txBody>
          <a:bodyPr wrap="square" lIns="0" tIns="0" rIns="0" bIns="0" rtlCol="0" anchor="t">
            <a:spAutoFit/>
          </a:bodyPr>
          <a:lstStyle/>
          <a:p>
            <a:pPr algn="ctr">
              <a:lnSpc>
                <a:spcPts val="11213"/>
              </a:lnSpc>
            </a:pPr>
            <a:r>
              <a:rPr lang="en-US" sz="8009" dirty="0">
                <a:solidFill>
                  <a:srgbClr val="FFFFFF"/>
                </a:solidFill>
                <a:latin typeface="Proxima Nova"/>
              </a:rPr>
              <a:t>How Autonomous Trucking Will Deliver the Future! </a:t>
            </a:r>
          </a:p>
          <a:p>
            <a:pPr algn="ctr">
              <a:lnSpc>
                <a:spcPts val="11213"/>
              </a:lnSpc>
            </a:pPr>
            <a:r>
              <a:rPr lang="en-US" sz="8009" dirty="0">
                <a:solidFill>
                  <a:srgbClr val="FFFFFF"/>
                </a:solidFill>
                <a:latin typeface="Proxima Nova"/>
              </a:rPr>
              <a:t>Economic Club of Florida</a:t>
            </a:r>
          </a:p>
          <a:p>
            <a:pPr algn="ctr">
              <a:lnSpc>
                <a:spcPts val="11213"/>
              </a:lnSpc>
            </a:pPr>
            <a:r>
              <a:rPr lang="en-US" sz="8009" dirty="0">
                <a:solidFill>
                  <a:srgbClr val="FFFFFF"/>
                </a:solidFill>
                <a:latin typeface="Proxima Nova"/>
              </a:rPr>
              <a:t>August 27,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19088"/>
            <a:ext cx="15773400" cy="1988345"/>
          </a:xfrm>
        </p:spPr>
        <p:txBody>
          <a:bodyPr/>
          <a:lstStyle/>
          <a:p>
            <a:r>
              <a:rPr lang="en-US" dirty="0">
                <a:solidFill>
                  <a:schemeClr val="tx2"/>
                </a:solidFill>
              </a:rPr>
              <a:t>Three Big Sources of Truck Freight</a:t>
            </a:r>
          </a:p>
        </p:txBody>
      </p:sp>
      <p:pic>
        <p:nvPicPr>
          <p:cNvPr id="6" name="Graphic 5" descr="Register outline">
            <a:extLst>
              <a:ext uri="{FF2B5EF4-FFF2-40B4-BE49-F238E27FC236}">
                <a16:creationId xmlns:a16="http://schemas.microsoft.com/office/drawing/2014/main" id="{608DF543-1D75-267C-8697-E14707284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023" y="1831408"/>
            <a:ext cx="2398772" cy="2398772"/>
          </a:xfrm>
          <a:prstGeom prst="rect">
            <a:avLst/>
          </a:prstGeom>
        </p:spPr>
      </p:pic>
      <p:pic>
        <p:nvPicPr>
          <p:cNvPr id="7" name="Graphic 6" descr="Cement truck with solid fill">
            <a:extLst>
              <a:ext uri="{FF2B5EF4-FFF2-40B4-BE49-F238E27FC236}">
                <a16:creationId xmlns:a16="http://schemas.microsoft.com/office/drawing/2014/main" id="{3E12FE21-34A6-CD68-5678-D4B12FACEE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6023" y="4230179"/>
            <a:ext cx="2398775" cy="2398775"/>
          </a:xfrm>
          <a:prstGeom prst="rect">
            <a:avLst/>
          </a:prstGeom>
        </p:spPr>
      </p:pic>
      <p:pic>
        <p:nvPicPr>
          <p:cNvPr id="8" name="Graphic 7" descr="Factory outline">
            <a:extLst>
              <a:ext uri="{FF2B5EF4-FFF2-40B4-BE49-F238E27FC236}">
                <a16:creationId xmlns:a16="http://schemas.microsoft.com/office/drawing/2014/main" id="{838BC3BB-B204-EF71-E1B5-3142CB75C3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16018" y="6628952"/>
            <a:ext cx="2398776" cy="2398776"/>
          </a:xfrm>
          <a:prstGeom prst="rect">
            <a:avLst/>
          </a:prstGeom>
        </p:spPr>
      </p:pic>
      <p:sp>
        <p:nvSpPr>
          <p:cNvPr id="9" name="TextBox 8">
            <a:extLst>
              <a:ext uri="{FF2B5EF4-FFF2-40B4-BE49-F238E27FC236}">
                <a16:creationId xmlns:a16="http://schemas.microsoft.com/office/drawing/2014/main" id="{938BC942-6189-CA26-45CC-CDC092E5DB9B}"/>
              </a:ext>
            </a:extLst>
          </p:cNvPr>
          <p:cNvSpPr txBox="1"/>
          <p:nvPr/>
        </p:nvSpPr>
        <p:spPr>
          <a:xfrm>
            <a:off x="4573517" y="2468459"/>
            <a:ext cx="12454128" cy="708014"/>
          </a:xfrm>
          <a:prstGeom prst="rect">
            <a:avLst/>
          </a:prstGeom>
          <a:noFill/>
        </p:spPr>
        <p:txBody>
          <a:bodyPr wrap="square" rtlCol="0">
            <a:spAutoFit/>
          </a:bodyPr>
          <a:lstStyle/>
          <a:p>
            <a:pPr defTabSz="1371566"/>
            <a:r>
              <a:rPr lang="en-US" sz="4001" b="1" dirty="0">
                <a:solidFill>
                  <a:srgbClr val="0070C0"/>
                </a:solidFill>
                <a:latin typeface="Arial" panose="020B0604020202020204" pitchFamily="34" charset="0"/>
                <a:cs typeface="Arial" panose="020B0604020202020204" pitchFamily="34" charset="0"/>
              </a:rPr>
              <a:t>Household Consumption/Retail</a:t>
            </a:r>
          </a:p>
        </p:txBody>
      </p:sp>
      <p:sp>
        <p:nvSpPr>
          <p:cNvPr id="10" name="TextBox 9">
            <a:extLst>
              <a:ext uri="{FF2B5EF4-FFF2-40B4-BE49-F238E27FC236}">
                <a16:creationId xmlns:a16="http://schemas.microsoft.com/office/drawing/2014/main" id="{77EB9A6D-A877-69B6-1B47-79C93A880EA8}"/>
              </a:ext>
            </a:extLst>
          </p:cNvPr>
          <p:cNvSpPr txBox="1"/>
          <p:nvPr/>
        </p:nvSpPr>
        <p:spPr>
          <a:xfrm>
            <a:off x="4576572" y="5029455"/>
            <a:ext cx="12454128" cy="708014"/>
          </a:xfrm>
          <a:prstGeom prst="rect">
            <a:avLst/>
          </a:prstGeom>
          <a:noFill/>
        </p:spPr>
        <p:txBody>
          <a:bodyPr wrap="square" rtlCol="0">
            <a:spAutoFit/>
          </a:bodyPr>
          <a:lstStyle/>
          <a:p>
            <a:pPr defTabSz="1371566"/>
            <a:r>
              <a:rPr lang="en-US" sz="4001" b="1" dirty="0">
                <a:solidFill>
                  <a:srgbClr val="0070C0"/>
                </a:solidFill>
                <a:latin typeface="Arial" panose="020B0604020202020204" pitchFamily="34" charset="0"/>
                <a:cs typeface="Arial" panose="020B0604020202020204" pitchFamily="34" charset="0"/>
              </a:rPr>
              <a:t>Construction: Home &amp; Non-residential</a:t>
            </a:r>
          </a:p>
        </p:txBody>
      </p:sp>
      <p:sp>
        <p:nvSpPr>
          <p:cNvPr id="11" name="TextBox 10">
            <a:extLst>
              <a:ext uri="{FF2B5EF4-FFF2-40B4-BE49-F238E27FC236}">
                <a16:creationId xmlns:a16="http://schemas.microsoft.com/office/drawing/2014/main" id="{DEC1A96B-9C00-551D-5275-8F83AB61D772}"/>
              </a:ext>
            </a:extLst>
          </p:cNvPr>
          <p:cNvSpPr txBox="1"/>
          <p:nvPr/>
        </p:nvSpPr>
        <p:spPr>
          <a:xfrm>
            <a:off x="4576572" y="7418432"/>
            <a:ext cx="12454128" cy="708014"/>
          </a:xfrm>
          <a:prstGeom prst="rect">
            <a:avLst/>
          </a:prstGeom>
          <a:noFill/>
        </p:spPr>
        <p:txBody>
          <a:bodyPr wrap="square" rtlCol="0">
            <a:spAutoFit/>
          </a:bodyPr>
          <a:lstStyle/>
          <a:p>
            <a:pPr defTabSz="1371566"/>
            <a:r>
              <a:rPr lang="en-US" sz="4001" b="1" dirty="0">
                <a:solidFill>
                  <a:srgbClr val="0070C0"/>
                </a:solidFill>
                <a:latin typeface="Arial" panose="020B0604020202020204" pitchFamily="34" charset="0"/>
                <a:cs typeface="Arial" panose="020B0604020202020204" pitchFamily="34" charset="0"/>
              </a:rPr>
              <a:t>Factory &amp; Industrial</a:t>
            </a:r>
          </a:p>
        </p:txBody>
      </p:sp>
      <p:sp>
        <p:nvSpPr>
          <p:cNvPr id="3" name="TextBox 2">
            <a:extLst>
              <a:ext uri="{FF2B5EF4-FFF2-40B4-BE49-F238E27FC236}">
                <a16:creationId xmlns:a16="http://schemas.microsoft.com/office/drawing/2014/main" id="{78DA10F3-47DB-9FD0-1E6F-3645BB2C4884}"/>
              </a:ext>
            </a:extLst>
          </p:cNvPr>
          <p:cNvSpPr txBox="1"/>
          <p:nvPr/>
        </p:nvSpPr>
        <p:spPr>
          <a:xfrm>
            <a:off x="10674627" y="7818542"/>
            <a:ext cx="6907695" cy="1338828"/>
          </a:xfrm>
          <a:prstGeom prst="rect">
            <a:avLst/>
          </a:prstGeom>
          <a:noFill/>
        </p:spPr>
        <p:txBody>
          <a:bodyPr wrap="square" rtlCol="0">
            <a:spAutoFit/>
          </a:bodyPr>
          <a:lstStyle/>
          <a:p>
            <a:pPr algn="ctr" defTabSz="1371600"/>
            <a:r>
              <a:rPr lang="en-US" sz="2700" b="1" dirty="0">
                <a:solidFill>
                  <a:srgbClr val="00B050"/>
                </a:solidFill>
                <a:latin typeface="Calibri" panose="020F0502020204030204"/>
              </a:rPr>
              <a:t>We are seeing green shoots in some areas for the first time in over 2 years. Still too early to call a recovery, but it is trending better.</a:t>
            </a:r>
          </a:p>
        </p:txBody>
      </p:sp>
    </p:spTree>
    <p:extLst>
      <p:ext uri="{BB962C8B-B14F-4D97-AF65-F5344CB8AC3E}">
        <p14:creationId xmlns:p14="http://schemas.microsoft.com/office/powerpoint/2010/main" val="1544120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5E9852-7231-187A-8DD9-892C208C5AC3}"/>
              </a:ext>
            </a:extLst>
          </p:cNvPr>
          <p:cNvPicPr>
            <a:picLocks noChangeAspect="1"/>
          </p:cNvPicPr>
          <p:nvPr/>
        </p:nvPicPr>
        <p:blipFill>
          <a:blip r:embed="rId2"/>
          <a:stretch>
            <a:fillRect/>
          </a:stretch>
        </p:blipFill>
        <p:spPr>
          <a:xfrm>
            <a:off x="2974798" y="1104900"/>
            <a:ext cx="13487400" cy="9038529"/>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3528A63-9185-506E-2E75-4A5D844E81F2}"/>
                  </a:ext>
                </a:extLst>
              </p14:cNvPr>
              <p14:cNvContentPartPr/>
              <p14:nvPr/>
            </p14:nvContentPartPr>
            <p14:xfrm>
              <a:off x="12476160" y="8424720"/>
              <a:ext cx="777240" cy="165240"/>
            </p14:xfrm>
          </p:contentPart>
        </mc:Choice>
        <mc:Fallback xmlns="">
          <p:pic>
            <p:nvPicPr>
              <p:cNvPr id="2" name="Ink 1">
                <a:extLst>
                  <a:ext uri="{FF2B5EF4-FFF2-40B4-BE49-F238E27FC236}">
                    <a16:creationId xmlns:a16="http://schemas.microsoft.com/office/drawing/2014/main" id="{33528A63-9185-506E-2E75-4A5D844E81F2}"/>
                  </a:ext>
                </a:extLst>
              </p:cNvPr>
              <p:cNvPicPr/>
              <p:nvPr/>
            </p:nvPicPr>
            <p:blipFill>
              <a:blip r:embed="rId4"/>
              <a:stretch>
                <a:fillRect/>
              </a:stretch>
            </p:blipFill>
            <p:spPr>
              <a:xfrm>
                <a:off x="12440160" y="8352720"/>
                <a:ext cx="84888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D7B93D51-1302-F003-DEE8-F3ED285BDE49}"/>
                  </a:ext>
                </a:extLst>
              </p14:cNvPr>
              <p14:cNvContentPartPr/>
              <p14:nvPr/>
            </p14:nvContentPartPr>
            <p14:xfrm>
              <a:off x="15381360" y="8361720"/>
              <a:ext cx="673920" cy="230400"/>
            </p14:xfrm>
          </p:contentPart>
        </mc:Choice>
        <mc:Fallback xmlns="">
          <p:pic>
            <p:nvPicPr>
              <p:cNvPr id="4" name="Ink 3">
                <a:extLst>
                  <a:ext uri="{FF2B5EF4-FFF2-40B4-BE49-F238E27FC236}">
                    <a16:creationId xmlns:a16="http://schemas.microsoft.com/office/drawing/2014/main" id="{D7B93D51-1302-F003-DEE8-F3ED285BDE49}"/>
                  </a:ext>
                </a:extLst>
              </p:cNvPr>
              <p:cNvPicPr/>
              <p:nvPr/>
            </p:nvPicPr>
            <p:blipFill>
              <a:blip r:embed="rId6"/>
              <a:stretch>
                <a:fillRect/>
              </a:stretch>
            </p:blipFill>
            <p:spPr>
              <a:xfrm>
                <a:off x="15345720" y="8289720"/>
                <a:ext cx="74556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AF8005A-FD4F-A433-08B1-AA8286E5F345}"/>
                  </a:ext>
                </a:extLst>
              </p14:cNvPr>
              <p14:cNvContentPartPr/>
              <p14:nvPr/>
            </p14:nvContentPartPr>
            <p14:xfrm>
              <a:off x="12512160" y="8392680"/>
              <a:ext cx="748800" cy="274680"/>
            </p14:xfrm>
          </p:contentPart>
        </mc:Choice>
        <mc:Fallback xmlns="">
          <p:pic>
            <p:nvPicPr>
              <p:cNvPr id="5" name="Ink 4">
                <a:extLst>
                  <a:ext uri="{FF2B5EF4-FFF2-40B4-BE49-F238E27FC236}">
                    <a16:creationId xmlns:a16="http://schemas.microsoft.com/office/drawing/2014/main" id="{0AF8005A-FD4F-A433-08B1-AA8286E5F345}"/>
                  </a:ext>
                </a:extLst>
              </p:cNvPr>
              <p:cNvPicPr/>
              <p:nvPr/>
            </p:nvPicPr>
            <p:blipFill>
              <a:blip r:embed="rId8"/>
              <a:stretch>
                <a:fillRect/>
              </a:stretch>
            </p:blipFill>
            <p:spPr>
              <a:xfrm>
                <a:off x="12476160" y="8320680"/>
                <a:ext cx="820440" cy="418320"/>
              </a:xfrm>
              <a:prstGeom prst="rect">
                <a:avLst/>
              </a:prstGeom>
            </p:spPr>
          </p:pic>
        </mc:Fallback>
      </mc:AlternateContent>
      <p:sp>
        <p:nvSpPr>
          <p:cNvPr id="6" name="TextBox 5">
            <a:extLst>
              <a:ext uri="{FF2B5EF4-FFF2-40B4-BE49-F238E27FC236}">
                <a16:creationId xmlns:a16="http://schemas.microsoft.com/office/drawing/2014/main" id="{4BE364A0-DCF8-4497-44D9-5F841BBBE0EE}"/>
              </a:ext>
            </a:extLst>
          </p:cNvPr>
          <p:cNvSpPr txBox="1"/>
          <p:nvPr/>
        </p:nvSpPr>
        <p:spPr>
          <a:xfrm>
            <a:off x="16433443" y="8176076"/>
            <a:ext cx="1646880" cy="707886"/>
          </a:xfrm>
          <a:prstGeom prst="rect">
            <a:avLst/>
          </a:prstGeom>
          <a:noFill/>
        </p:spPr>
        <p:txBody>
          <a:bodyPr wrap="square" rtlCol="0">
            <a:spAutoFit/>
          </a:bodyPr>
          <a:lstStyle/>
          <a:p>
            <a:r>
              <a:rPr lang="en-US" sz="4000" dirty="0"/>
              <a:t>38%</a:t>
            </a:r>
          </a:p>
        </p:txBody>
      </p:sp>
      <p:sp>
        <p:nvSpPr>
          <p:cNvPr id="7" name="Arrow: Up 6">
            <a:extLst>
              <a:ext uri="{FF2B5EF4-FFF2-40B4-BE49-F238E27FC236}">
                <a16:creationId xmlns:a16="http://schemas.microsoft.com/office/drawing/2014/main" id="{FA32C8D4-CDA7-0FE8-8CA3-6DEAD0870092}"/>
              </a:ext>
            </a:extLst>
          </p:cNvPr>
          <p:cNvSpPr/>
          <p:nvPr/>
        </p:nvSpPr>
        <p:spPr>
          <a:xfrm>
            <a:off x="17509893" y="7948534"/>
            <a:ext cx="637032" cy="1162971"/>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BA168-76EA-6958-B83C-EC490EBD79DA}"/>
              </a:ext>
            </a:extLst>
          </p:cNvPr>
          <p:cNvPicPr>
            <a:picLocks noChangeAspect="1"/>
          </p:cNvPicPr>
          <p:nvPr/>
        </p:nvPicPr>
        <p:blipFill>
          <a:blip r:embed="rId3"/>
          <a:stretch>
            <a:fillRect/>
          </a:stretch>
        </p:blipFill>
        <p:spPr>
          <a:xfrm>
            <a:off x="104372" y="81857"/>
            <a:ext cx="18079256" cy="10123286"/>
          </a:xfrm>
          <a:prstGeom prst="rect">
            <a:avLst/>
          </a:prstGeom>
        </p:spPr>
      </p:pic>
    </p:spTree>
    <p:extLst>
      <p:ext uri="{BB962C8B-B14F-4D97-AF65-F5344CB8AC3E}">
        <p14:creationId xmlns:p14="http://schemas.microsoft.com/office/powerpoint/2010/main" val="1226401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40319-1246-6867-8CD6-4AE5D1606BDF}"/>
              </a:ext>
            </a:extLst>
          </p:cNvPr>
          <p:cNvPicPr>
            <a:picLocks noChangeAspect="1"/>
          </p:cNvPicPr>
          <p:nvPr/>
        </p:nvPicPr>
        <p:blipFill>
          <a:blip r:embed="rId2"/>
          <a:stretch>
            <a:fillRect/>
          </a:stretch>
        </p:blipFill>
        <p:spPr>
          <a:xfrm>
            <a:off x="2590800" y="952500"/>
            <a:ext cx="13432802" cy="8064231"/>
          </a:xfrm>
          <a:prstGeom prst="rect">
            <a:avLst/>
          </a:prstGeom>
        </p:spPr>
      </p:pic>
    </p:spTree>
    <p:extLst>
      <p:ext uri="{BB962C8B-B14F-4D97-AF65-F5344CB8AC3E}">
        <p14:creationId xmlns:p14="http://schemas.microsoft.com/office/powerpoint/2010/main" val="1352663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F3CCF-27CA-B512-18B2-FC5DED1F6CBA}"/>
              </a:ext>
            </a:extLst>
          </p:cNvPr>
          <p:cNvPicPr>
            <a:picLocks noChangeAspect="1"/>
          </p:cNvPicPr>
          <p:nvPr/>
        </p:nvPicPr>
        <p:blipFill>
          <a:blip r:embed="rId2"/>
          <a:stretch>
            <a:fillRect/>
          </a:stretch>
        </p:blipFill>
        <p:spPr>
          <a:xfrm>
            <a:off x="2177716" y="1250576"/>
            <a:ext cx="13932567" cy="7785847"/>
          </a:xfrm>
          <a:prstGeom prst="rect">
            <a:avLst/>
          </a:prstGeom>
        </p:spPr>
      </p:pic>
    </p:spTree>
    <p:extLst>
      <p:ext uri="{BB962C8B-B14F-4D97-AF65-F5344CB8AC3E}">
        <p14:creationId xmlns:p14="http://schemas.microsoft.com/office/powerpoint/2010/main" val="315241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B8D850-8C48-274E-E8A0-6B9F5560D47E}"/>
              </a:ext>
            </a:extLst>
          </p:cNvPr>
          <p:cNvPicPr>
            <a:picLocks noChangeAspect="1"/>
          </p:cNvPicPr>
          <p:nvPr/>
        </p:nvPicPr>
        <p:blipFill>
          <a:blip r:embed="rId2"/>
          <a:stretch>
            <a:fillRect/>
          </a:stretch>
        </p:blipFill>
        <p:spPr>
          <a:xfrm>
            <a:off x="2240033" y="571500"/>
            <a:ext cx="13807934" cy="8418866"/>
          </a:xfrm>
          <a:prstGeom prst="rect">
            <a:avLst/>
          </a:prstGeom>
        </p:spPr>
      </p:pic>
    </p:spTree>
    <p:extLst>
      <p:ext uri="{BB962C8B-B14F-4D97-AF65-F5344CB8AC3E}">
        <p14:creationId xmlns:p14="http://schemas.microsoft.com/office/powerpoint/2010/main" val="384955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FD08D-2CDD-EF4A-C661-5ECD526C14B9}"/>
              </a:ext>
            </a:extLst>
          </p:cNvPr>
          <p:cNvSpPr txBox="1"/>
          <p:nvPr/>
        </p:nvSpPr>
        <p:spPr>
          <a:xfrm>
            <a:off x="1600200" y="1409700"/>
            <a:ext cx="15849600" cy="8063746"/>
          </a:xfrm>
          <a:prstGeom prst="rect">
            <a:avLst/>
          </a:prstGeom>
          <a:noFill/>
        </p:spPr>
        <p:txBody>
          <a:bodyPr wrap="square">
            <a:spAutoFit/>
          </a:bodyPr>
          <a:lstStyle/>
          <a:p>
            <a:pPr algn="l"/>
            <a:r>
              <a:rPr lang="en-US" sz="3200" b="0" i="0" u="none" strike="noStrike" dirty="0">
                <a:solidFill>
                  <a:srgbClr val="006CF9"/>
                </a:solidFill>
                <a:effectLst/>
                <a:highlight>
                  <a:srgbClr val="FFFFFF"/>
                </a:highlight>
                <a:latin typeface="Poppins" panose="00000500000000000000" pitchFamily="2" charset="0"/>
              </a:rPr>
              <a:t>Learning from Human Drivers’ Collisions between Dallas and Houston</a:t>
            </a:r>
            <a:br>
              <a:rPr lang="en-US" b="0" i="0" u="none" strike="noStrike" dirty="0">
                <a:solidFill>
                  <a:srgbClr val="006CF9"/>
                </a:solidFill>
                <a:effectLst/>
                <a:highlight>
                  <a:srgbClr val="FFFFFF"/>
                </a:highlight>
                <a:latin typeface="Poppins" panose="00000500000000000000" pitchFamily="2" charset="0"/>
              </a:rPr>
            </a:br>
            <a:endParaRPr lang="en-US" b="0" i="0" u="none" strike="noStrike" dirty="0">
              <a:solidFill>
                <a:srgbClr val="006CF9"/>
              </a:solidFill>
              <a:effectLst/>
              <a:highlight>
                <a:srgbClr val="FFFFFF"/>
              </a:highlight>
              <a:latin typeface="Poppins" panose="00000500000000000000" pitchFamily="2" charset="0"/>
            </a:endParaRPr>
          </a:p>
          <a:p>
            <a:pPr algn="l"/>
            <a:r>
              <a:rPr lang="en-US" sz="2800" b="0" i="0" u="none" strike="noStrike" dirty="0">
                <a:solidFill>
                  <a:srgbClr val="34496F"/>
                </a:solidFill>
                <a:effectLst/>
                <a:highlight>
                  <a:srgbClr val="FFFFFF"/>
                </a:highlight>
                <a:latin typeface="Libre Franklin" panose="020F0502020204030204" pitchFamily="2" charset="0"/>
              </a:rPr>
              <a:t>While NHTSA’s crash taxonomy helps us anticipate what could happen on the road and prepare accordingly, it is also essential to understand what </a:t>
            </a:r>
            <a:r>
              <a:rPr lang="en-US" sz="2800" b="0" i="1" u="none" strike="noStrike" dirty="0">
                <a:solidFill>
                  <a:srgbClr val="34496F"/>
                </a:solidFill>
                <a:effectLst/>
                <a:highlight>
                  <a:srgbClr val="FFFFFF"/>
                </a:highlight>
                <a:latin typeface="Libre Franklin" panose="020F0502020204030204" pitchFamily="2" charset="0"/>
              </a:rPr>
              <a:t>has happened</a:t>
            </a:r>
            <a:r>
              <a:rPr lang="en-US" sz="2800" b="0" i="0" u="none" strike="noStrike" dirty="0">
                <a:solidFill>
                  <a:srgbClr val="34496F"/>
                </a:solidFill>
                <a:effectLst/>
                <a:highlight>
                  <a:srgbClr val="FFFFFF"/>
                </a:highlight>
                <a:latin typeface="Libre Franklin" panose="020F0502020204030204" pitchFamily="2" charset="0"/>
              </a:rPr>
              <a:t> on the road – providing the ability to learn from past collisions by human drivers and help prevent them in the future. </a:t>
            </a:r>
            <a:br>
              <a:rPr lang="en-US" sz="2800" b="0" i="0" u="none" strike="noStrike" dirty="0">
                <a:solidFill>
                  <a:srgbClr val="34496F"/>
                </a:solidFill>
                <a:effectLst/>
                <a:highlight>
                  <a:srgbClr val="FFFFFF"/>
                </a:highlight>
                <a:latin typeface="Libre Franklin" panose="020F0502020204030204" pitchFamily="2" charset="0"/>
              </a:rPr>
            </a:br>
            <a:br>
              <a:rPr lang="en-US" sz="2800" b="0" i="0" u="none" strike="noStrike" dirty="0">
                <a:solidFill>
                  <a:srgbClr val="34496F"/>
                </a:solidFill>
                <a:effectLst/>
                <a:highlight>
                  <a:srgbClr val="FFFFFF"/>
                </a:highlight>
                <a:latin typeface="Libre Franklin" panose="020F0502020204030204" pitchFamily="2" charset="0"/>
              </a:rPr>
            </a:br>
            <a:r>
              <a:rPr lang="en-US" sz="2800" b="0" i="0" u="none" strike="noStrike" dirty="0">
                <a:solidFill>
                  <a:srgbClr val="34496F"/>
                </a:solidFill>
                <a:effectLst/>
                <a:highlight>
                  <a:srgbClr val="FFFFFF"/>
                </a:highlight>
                <a:latin typeface="Libre Franklin" panose="020F0502020204030204" pitchFamily="2" charset="0"/>
              </a:rPr>
              <a:t>As part of our validation of the Aurora Driver’s expected performance at commercial launch, we examined fatal collisions involving human-driven Class 8 trucks on our Dallas-Houston launch route between 2018-2022. Using data available about these crashes, our team recreated the collisions in simulation to understand how the Aurora Driver would have acted in comparable circumstances. Based on our analysis, in the 29 instances in which the Aurora Driver could have been operating the initiating vehicle, the combination of its powerful sensors, attentive driving, and quick decision-making would have prevented the collisions.</a:t>
            </a:r>
          </a:p>
          <a:p>
            <a:pPr algn="l"/>
            <a:endParaRPr lang="en-US" sz="4400" b="1" i="1" u="none" strike="noStrike" dirty="0">
              <a:solidFill>
                <a:srgbClr val="34496F"/>
              </a:solidFill>
              <a:effectLst/>
              <a:highlight>
                <a:srgbClr val="FFFFFF"/>
              </a:highlight>
              <a:latin typeface="Libre Franklin" panose="020F0502020204030204" pitchFamily="2" charset="0"/>
            </a:endParaRPr>
          </a:p>
          <a:p>
            <a:pPr algn="l"/>
            <a:r>
              <a:rPr lang="en-US" sz="4400" b="1" i="1" u="none" strike="noStrike" dirty="0">
                <a:solidFill>
                  <a:srgbClr val="34496F"/>
                </a:solidFill>
                <a:effectLst/>
                <a:highlight>
                  <a:srgbClr val="FFFFFF"/>
                </a:highlight>
                <a:latin typeface="Libre Franklin" panose="020F0502020204030204" pitchFamily="2" charset="0"/>
              </a:rPr>
              <a:t>Said simply, if the Aurora Driver had been in control, none of these fatal collisions would have occurred. </a:t>
            </a:r>
            <a:endParaRPr lang="en-US" sz="4400" b="0" i="0" u="none" strike="noStrike" dirty="0">
              <a:solidFill>
                <a:srgbClr val="34496F"/>
              </a:solidFill>
              <a:effectLst/>
              <a:highlight>
                <a:srgbClr val="FFFFFF"/>
              </a:highlight>
              <a:latin typeface="Libre Franklin" panose="020F0502020204030204" pitchFamily="2" charset="0"/>
            </a:endParaRPr>
          </a:p>
        </p:txBody>
      </p:sp>
      <p:sp>
        <p:nvSpPr>
          <p:cNvPr id="5" name="TextBox 4">
            <a:extLst>
              <a:ext uri="{FF2B5EF4-FFF2-40B4-BE49-F238E27FC236}">
                <a16:creationId xmlns:a16="http://schemas.microsoft.com/office/drawing/2014/main" id="{A1735DD2-EB71-6149-CBA4-B4E6399FCAD9}"/>
              </a:ext>
            </a:extLst>
          </p:cNvPr>
          <p:cNvSpPr txBox="1"/>
          <p:nvPr/>
        </p:nvSpPr>
        <p:spPr>
          <a:xfrm>
            <a:off x="1143000" y="266700"/>
            <a:ext cx="7696200" cy="646331"/>
          </a:xfrm>
          <a:prstGeom prst="rect">
            <a:avLst/>
          </a:prstGeom>
          <a:noFill/>
        </p:spPr>
        <p:txBody>
          <a:bodyPr wrap="square" rtlCol="0">
            <a:spAutoFit/>
          </a:bodyPr>
          <a:lstStyle/>
          <a:p>
            <a:r>
              <a:rPr lang="en-US" sz="3600" dirty="0"/>
              <a:t>SAFETY </a:t>
            </a:r>
          </a:p>
        </p:txBody>
      </p:sp>
    </p:spTree>
    <p:extLst>
      <p:ext uri="{BB962C8B-B14F-4D97-AF65-F5344CB8AC3E}">
        <p14:creationId xmlns:p14="http://schemas.microsoft.com/office/powerpoint/2010/main" val="80074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4A58B580-406D-D061-1ED0-5090D5D0DD22}"/>
              </a:ext>
            </a:extLst>
          </p:cNvPr>
          <p:cNvSpPr/>
          <p:nvPr/>
        </p:nvSpPr>
        <p:spPr>
          <a:xfrm>
            <a:off x="6766444" y="1850238"/>
            <a:ext cx="4152749" cy="707019"/>
          </a:xfrm>
          <a:custGeom>
            <a:avLst/>
            <a:gdLst>
              <a:gd name="connsiteX0" fmla="*/ 0 w 1384802"/>
              <a:gd name="connsiteY0" fmla="*/ 0 h 692401"/>
              <a:gd name="connsiteX1" fmla="*/ 1384802 w 1384802"/>
              <a:gd name="connsiteY1" fmla="*/ 0 h 692401"/>
              <a:gd name="connsiteX2" fmla="*/ 1384802 w 1384802"/>
              <a:gd name="connsiteY2" fmla="*/ 692401 h 692401"/>
              <a:gd name="connsiteX3" fmla="*/ 0 w 1384802"/>
              <a:gd name="connsiteY3" fmla="*/ 692401 h 692401"/>
              <a:gd name="connsiteX4" fmla="*/ 0 w 1384802"/>
              <a:gd name="connsiteY4" fmla="*/ 0 h 69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02" h="692401">
                <a:moveTo>
                  <a:pt x="0" y="0"/>
                </a:moveTo>
                <a:lnTo>
                  <a:pt x="1384802" y="0"/>
                </a:lnTo>
                <a:lnTo>
                  <a:pt x="1384802" y="692401"/>
                </a:lnTo>
                <a:lnTo>
                  <a:pt x="0" y="692401"/>
                </a:lnTo>
                <a:lnTo>
                  <a:pt x="0" y="0"/>
                </a:lnTo>
                <a:close/>
              </a:path>
            </a:pathLst>
          </a:custGeom>
          <a:solidFill>
            <a:schemeClr val="accent5">
              <a:lumMod val="2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509864">
              <a:lnSpc>
                <a:spcPct val="90000"/>
              </a:lnSpc>
              <a:spcBef>
                <a:spcPct val="0"/>
              </a:spcBef>
              <a:spcAft>
                <a:spcPct val="35000"/>
              </a:spcAft>
            </a:pPr>
            <a:r>
              <a:rPr lang="en-US" sz="2598" b="1" dirty="0">
                <a:latin typeface="Verdana" panose="020B0604030504040204" pitchFamily="34" charset="0"/>
                <a:ea typeface="Verdana" panose="020B0604030504040204" pitchFamily="34" charset="0"/>
                <a:cs typeface="Verdana" panose="020B0604030504040204" pitchFamily="34" charset="0"/>
              </a:rPr>
              <a:t>Truck EcoSystem</a:t>
            </a:r>
          </a:p>
        </p:txBody>
      </p:sp>
      <p:sp>
        <p:nvSpPr>
          <p:cNvPr id="32" name="Freeform 31">
            <a:extLst>
              <a:ext uri="{FF2B5EF4-FFF2-40B4-BE49-F238E27FC236}">
                <a16:creationId xmlns:a16="http://schemas.microsoft.com/office/drawing/2014/main" id="{C25B9A73-D7A3-2CC1-5D16-911C1472677A}"/>
              </a:ext>
            </a:extLst>
          </p:cNvPr>
          <p:cNvSpPr/>
          <p:nvPr/>
        </p:nvSpPr>
        <p:spPr>
          <a:xfrm>
            <a:off x="802570" y="6943585"/>
            <a:ext cx="2147366" cy="632524"/>
          </a:xfrm>
          <a:custGeom>
            <a:avLst/>
            <a:gdLst>
              <a:gd name="connsiteX0" fmla="*/ 0 w 1234939"/>
              <a:gd name="connsiteY0" fmla="*/ 0 h 372408"/>
              <a:gd name="connsiteX1" fmla="*/ 1234939 w 1234939"/>
              <a:gd name="connsiteY1" fmla="*/ 0 h 372408"/>
              <a:gd name="connsiteX2" fmla="*/ 1234939 w 1234939"/>
              <a:gd name="connsiteY2" fmla="*/ 372408 h 372408"/>
              <a:gd name="connsiteX3" fmla="*/ 0 w 1234939"/>
              <a:gd name="connsiteY3" fmla="*/ 372408 h 372408"/>
              <a:gd name="connsiteX4" fmla="*/ 0 w 1234939"/>
              <a:gd name="connsiteY4" fmla="*/ 0 h 37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939" h="372408">
                <a:moveTo>
                  <a:pt x="0" y="0"/>
                </a:moveTo>
                <a:lnTo>
                  <a:pt x="1234939" y="0"/>
                </a:lnTo>
                <a:lnTo>
                  <a:pt x="1234939" y="372408"/>
                </a:lnTo>
                <a:lnTo>
                  <a:pt x="0" y="37240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52" tIns="30452" rIns="30452" bIns="30452" numCol="1" spcCol="1270" anchor="ctr" anchorCtr="0">
            <a:noAutofit/>
          </a:bodyPr>
          <a:lstStyle/>
          <a:p>
            <a:pPr algn="ctr" defTabSz="2131573">
              <a:lnSpc>
                <a:spcPct val="90000"/>
              </a:lnSpc>
              <a:spcBef>
                <a:spcPct val="0"/>
              </a:spcBef>
              <a:spcAft>
                <a:spcPct val="35000"/>
              </a:spcAft>
            </a:pPr>
            <a:r>
              <a:rPr lang="en-US" sz="3996" dirty="0"/>
              <a:t>Tier </a:t>
            </a:r>
            <a:r>
              <a:rPr lang="en-US" sz="3996" dirty="0">
                <a:solidFill>
                  <a:prstClr val="white"/>
                </a:solidFill>
                <a:latin typeface="Trebuchet MS" panose="020B0603020202020204"/>
              </a:rPr>
              <a:t>1’s</a:t>
            </a:r>
          </a:p>
        </p:txBody>
      </p:sp>
      <p:sp>
        <p:nvSpPr>
          <p:cNvPr id="38" name="Freeform 37">
            <a:extLst>
              <a:ext uri="{FF2B5EF4-FFF2-40B4-BE49-F238E27FC236}">
                <a16:creationId xmlns:a16="http://schemas.microsoft.com/office/drawing/2014/main" id="{001DB647-4955-EAED-C119-C5AFBD296572}"/>
              </a:ext>
            </a:extLst>
          </p:cNvPr>
          <p:cNvSpPr/>
          <p:nvPr/>
        </p:nvSpPr>
        <p:spPr>
          <a:xfrm>
            <a:off x="10771415" y="3346729"/>
            <a:ext cx="3021726" cy="928706"/>
          </a:xfrm>
          <a:custGeom>
            <a:avLst/>
            <a:gdLst>
              <a:gd name="connsiteX0" fmla="*/ 0 w 1384802"/>
              <a:gd name="connsiteY0" fmla="*/ 0 h 692401"/>
              <a:gd name="connsiteX1" fmla="*/ 1384802 w 1384802"/>
              <a:gd name="connsiteY1" fmla="*/ 0 h 692401"/>
              <a:gd name="connsiteX2" fmla="*/ 1384802 w 1384802"/>
              <a:gd name="connsiteY2" fmla="*/ 692401 h 692401"/>
              <a:gd name="connsiteX3" fmla="*/ 0 w 1384802"/>
              <a:gd name="connsiteY3" fmla="*/ 692401 h 692401"/>
              <a:gd name="connsiteX4" fmla="*/ 0 w 1384802"/>
              <a:gd name="connsiteY4" fmla="*/ 0 h 69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02" h="692401">
                <a:moveTo>
                  <a:pt x="0" y="0"/>
                </a:moveTo>
                <a:lnTo>
                  <a:pt x="1384802" y="0"/>
                </a:lnTo>
                <a:lnTo>
                  <a:pt x="1384802" y="692401"/>
                </a:lnTo>
                <a:lnTo>
                  <a:pt x="0" y="692401"/>
                </a:lnTo>
                <a:lnTo>
                  <a:pt x="0" y="0"/>
                </a:lnTo>
                <a:close/>
              </a:path>
            </a:pathLst>
          </a:custGeom>
          <a:solidFill>
            <a:schemeClr val="accent5">
              <a:lumMod val="9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509864">
              <a:lnSpc>
                <a:spcPct val="90000"/>
              </a:lnSpc>
              <a:spcBef>
                <a:spcPct val="0"/>
              </a:spcBef>
              <a:spcAft>
                <a:spcPct val="35000"/>
              </a:spcAft>
            </a:pPr>
            <a:r>
              <a:rPr lang="en-US" sz="2598" b="1" dirty="0">
                <a:solidFill>
                  <a:schemeClr val="accent5">
                    <a:lumMod val="25000"/>
                  </a:schemeClr>
                </a:solidFill>
                <a:latin typeface="Verdana" panose="020B0604030504040204" pitchFamily="34" charset="0"/>
                <a:ea typeface="Verdana" panose="020B0604030504040204" pitchFamily="34" charset="0"/>
                <a:cs typeface="Verdana" panose="020B0604030504040204" pitchFamily="34" charset="0"/>
              </a:rPr>
              <a:t>Freight </a:t>
            </a:r>
            <a:br>
              <a:rPr lang="en-US" sz="2598" b="1" dirty="0">
                <a:solidFill>
                  <a:schemeClr val="accent5">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2598" b="1" dirty="0">
                <a:solidFill>
                  <a:schemeClr val="accent5">
                    <a:lumMod val="25000"/>
                  </a:schemeClr>
                </a:solidFill>
                <a:latin typeface="Verdana" panose="020B0604030504040204" pitchFamily="34" charset="0"/>
                <a:ea typeface="Verdana" panose="020B0604030504040204" pitchFamily="34" charset="0"/>
                <a:cs typeface="Verdana" panose="020B0604030504040204" pitchFamily="34" charset="0"/>
              </a:rPr>
              <a:t>Brokers</a:t>
            </a:r>
          </a:p>
        </p:txBody>
      </p:sp>
      <p:pic>
        <p:nvPicPr>
          <p:cNvPr id="9" name="Picture 8">
            <a:extLst>
              <a:ext uri="{FF2B5EF4-FFF2-40B4-BE49-F238E27FC236}">
                <a16:creationId xmlns:a16="http://schemas.microsoft.com/office/drawing/2014/main" id="{DFEFA98A-5C30-30F6-2FC4-A3776761D2B6}"/>
              </a:ext>
            </a:extLst>
          </p:cNvPr>
          <p:cNvPicPr>
            <a:picLocks noChangeAspect="1"/>
          </p:cNvPicPr>
          <p:nvPr/>
        </p:nvPicPr>
        <p:blipFill>
          <a:blip r:embed="rId3"/>
          <a:stretch>
            <a:fillRect/>
          </a:stretch>
        </p:blipFill>
        <p:spPr>
          <a:xfrm>
            <a:off x="8184880" y="4441552"/>
            <a:ext cx="1449326" cy="614867"/>
          </a:xfrm>
          <a:prstGeom prst="rect">
            <a:avLst/>
          </a:prstGeom>
        </p:spPr>
      </p:pic>
      <p:pic>
        <p:nvPicPr>
          <p:cNvPr id="11" name="Picture 10">
            <a:extLst>
              <a:ext uri="{FF2B5EF4-FFF2-40B4-BE49-F238E27FC236}">
                <a16:creationId xmlns:a16="http://schemas.microsoft.com/office/drawing/2014/main" id="{E6D3B525-4F1C-7937-CCDA-730D28597C6D}"/>
              </a:ext>
            </a:extLst>
          </p:cNvPr>
          <p:cNvPicPr>
            <a:picLocks noChangeAspect="1"/>
          </p:cNvPicPr>
          <p:nvPr/>
        </p:nvPicPr>
        <p:blipFill>
          <a:blip r:embed="rId4"/>
          <a:stretch>
            <a:fillRect/>
          </a:stretch>
        </p:blipFill>
        <p:spPr>
          <a:xfrm>
            <a:off x="8039416" y="5212384"/>
            <a:ext cx="1722519" cy="628102"/>
          </a:xfrm>
          <a:prstGeom prst="rect">
            <a:avLst/>
          </a:prstGeom>
        </p:spPr>
      </p:pic>
      <p:pic>
        <p:nvPicPr>
          <p:cNvPr id="13" name="Picture 12">
            <a:extLst>
              <a:ext uri="{FF2B5EF4-FFF2-40B4-BE49-F238E27FC236}">
                <a16:creationId xmlns:a16="http://schemas.microsoft.com/office/drawing/2014/main" id="{A9A7C091-EA74-1CEB-AE60-6DB5147AAA13}"/>
              </a:ext>
            </a:extLst>
          </p:cNvPr>
          <p:cNvPicPr>
            <a:picLocks noChangeAspect="1"/>
          </p:cNvPicPr>
          <p:nvPr/>
        </p:nvPicPr>
        <p:blipFill>
          <a:blip r:embed="rId5"/>
          <a:stretch>
            <a:fillRect/>
          </a:stretch>
        </p:blipFill>
        <p:spPr>
          <a:xfrm>
            <a:off x="8483214" y="5919043"/>
            <a:ext cx="863017" cy="953859"/>
          </a:xfrm>
          <a:prstGeom prst="rect">
            <a:avLst/>
          </a:prstGeom>
        </p:spPr>
      </p:pic>
      <p:pic>
        <p:nvPicPr>
          <p:cNvPr id="17" name="Picture 16">
            <a:extLst>
              <a:ext uri="{FF2B5EF4-FFF2-40B4-BE49-F238E27FC236}">
                <a16:creationId xmlns:a16="http://schemas.microsoft.com/office/drawing/2014/main" id="{A9335022-EE98-9629-B281-BA51538C7195}"/>
              </a:ext>
            </a:extLst>
          </p:cNvPr>
          <p:cNvPicPr>
            <a:picLocks noChangeAspect="1"/>
          </p:cNvPicPr>
          <p:nvPr/>
        </p:nvPicPr>
        <p:blipFill>
          <a:blip r:embed="rId6"/>
          <a:stretch>
            <a:fillRect/>
          </a:stretch>
        </p:blipFill>
        <p:spPr>
          <a:xfrm>
            <a:off x="14944372" y="4447690"/>
            <a:ext cx="1735283" cy="625645"/>
          </a:xfrm>
          <a:prstGeom prst="rect">
            <a:avLst/>
          </a:prstGeom>
        </p:spPr>
      </p:pic>
      <p:pic>
        <p:nvPicPr>
          <p:cNvPr id="21" name="Picture 20">
            <a:extLst>
              <a:ext uri="{FF2B5EF4-FFF2-40B4-BE49-F238E27FC236}">
                <a16:creationId xmlns:a16="http://schemas.microsoft.com/office/drawing/2014/main" id="{2251FF09-ABC9-42CF-C3D2-29341D6B80E5}"/>
              </a:ext>
            </a:extLst>
          </p:cNvPr>
          <p:cNvPicPr>
            <a:picLocks noChangeAspect="1"/>
          </p:cNvPicPr>
          <p:nvPr/>
        </p:nvPicPr>
        <p:blipFill>
          <a:blip r:embed="rId7"/>
          <a:stretch>
            <a:fillRect/>
          </a:stretch>
        </p:blipFill>
        <p:spPr>
          <a:xfrm>
            <a:off x="721871" y="4421365"/>
            <a:ext cx="1513153" cy="363358"/>
          </a:xfrm>
          <a:prstGeom prst="rect">
            <a:avLst/>
          </a:prstGeom>
        </p:spPr>
      </p:pic>
      <p:pic>
        <p:nvPicPr>
          <p:cNvPr id="23" name="Picture 22">
            <a:extLst>
              <a:ext uri="{FF2B5EF4-FFF2-40B4-BE49-F238E27FC236}">
                <a16:creationId xmlns:a16="http://schemas.microsoft.com/office/drawing/2014/main" id="{B59CAC31-3193-9A40-E8C3-238FDAF384AB}"/>
              </a:ext>
            </a:extLst>
          </p:cNvPr>
          <p:cNvPicPr>
            <a:picLocks noChangeAspect="1"/>
          </p:cNvPicPr>
          <p:nvPr/>
        </p:nvPicPr>
        <p:blipFill>
          <a:blip r:embed="rId8"/>
          <a:stretch>
            <a:fillRect/>
          </a:stretch>
        </p:blipFill>
        <p:spPr>
          <a:xfrm>
            <a:off x="842838" y="4892945"/>
            <a:ext cx="1256201" cy="541037"/>
          </a:xfrm>
          <a:prstGeom prst="rect">
            <a:avLst/>
          </a:prstGeom>
        </p:spPr>
      </p:pic>
      <p:pic>
        <p:nvPicPr>
          <p:cNvPr id="25" name="Picture 24">
            <a:extLst>
              <a:ext uri="{FF2B5EF4-FFF2-40B4-BE49-F238E27FC236}">
                <a16:creationId xmlns:a16="http://schemas.microsoft.com/office/drawing/2014/main" id="{998CE2BD-25BA-83C9-98C1-2C71D54040BF}"/>
              </a:ext>
            </a:extLst>
          </p:cNvPr>
          <p:cNvPicPr>
            <a:picLocks noChangeAspect="1"/>
          </p:cNvPicPr>
          <p:nvPr/>
        </p:nvPicPr>
        <p:blipFill>
          <a:blip r:embed="rId9"/>
          <a:stretch>
            <a:fillRect/>
          </a:stretch>
        </p:blipFill>
        <p:spPr>
          <a:xfrm>
            <a:off x="940239" y="5577163"/>
            <a:ext cx="2039262" cy="450906"/>
          </a:xfrm>
          <a:prstGeom prst="rect">
            <a:avLst/>
          </a:prstGeom>
        </p:spPr>
      </p:pic>
      <p:pic>
        <p:nvPicPr>
          <p:cNvPr id="31" name="Picture 30">
            <a:extLst>
              <a:ext uri="{FF2B5EF4-FFF2-40B4-BE49-F238E27FC236}">
                <a16:creationId xmlns:a16="http://schemas.microsoft.com/office/drawing/2014/main" id="{87E24B9D-C42E-FD4B-BF2F-9DCAD4BFDED7}"/>
              </a:ext>
            </a:extLst>
          </p:cNvPr>
          <p:cNvPicPr>
            <a:picLocks noChangeAspect="1"/>
          </p:cNvPicPr>
          <p:nvPr/>
        </p:nvPicPr>
        <p:blipFill>
          <a:blip r:embed="rId10"/>
          <a:stretch>
            <a:fillRect/>
          </a:stretch>
        </p:blipFill>
        <p:spPr>
          <a:xfrm>
            <a:off x="3898339" y="4613564"/>
            <a:ext cx="1299337" cy="427286"/>
          </a:xfrm>
          <a:prstGeom prst="rect">
            <a:avLst/>
          </a:prstGeom>
        </p:spPr>
      </p:pic>
      <p:pic>
        <p:nvPicPr>
          <p:cNvPr id="37" name="Picture 36">
            <a:extLst>
              <a:ext uri="{FF2B5EF4-FFF2-40B4-BE49-F238E27FC236}">
                <a16:creationId xmlns:a16="http://schemas.microsoft.com/office/drawing/2014/main" id="{AA2E387D-9701-DD8D-96B3-5F84C079FADA}"/>
              </a:ext>
            </a:extLst>
          </p:cNvPr>
          <p:cNvPicPr>
            <a:picLocks noChangeAspect="1"/>
          </p:cNvPicPr>
          <p:nvPr/>
        </p:nvPicPr>
        <p:blipFill>
          <a:blip r:embed="rId11"/>
          <a:stretch>
            <a:fillRect/>
          </a:stretch>
        </p:blipFill>
        <p:spPr>
          <a:xfrm>
            <a:off x="4223161" y="6659658"/>
            <a:ext cx="2481029" cy="834871"/>
          </a:xfrm>
          <a:prstGeom prst="rect">
            <a:avLst/>
          </a:prstGeom>
        </p:spPr>
      </p:pic>
      <p:pic>
        <p:nvPicPr>
          <p:cNvPr id="39" name="Picture 38">
            <a:extLst>
              <a:ext uri="{FF2B5EF4-FFF2-40B4-BE49-F238E27FC236}">
                <a16:creationId xmlns:a16="http://schemas.microsoft.com/office/drawing/2014/main" id="{FBF27658-DAFE-184D-D828-AE75AF29B5DA}"/>
              </a:ext>
            </a:extLst>
          </p:cNvPr>
          <p:cNvPicPr>
            <a:picLocks noChangeAspect="1"/>
          </p:cNvPicPr>
          <p:nvPr/>
        </p:nvPicPr>
        <p:blipFill>
          <a:blip r:embed="rId12"/>
          <a:stretch>
            <a:fillRect/>
          </a:stretch>
        </p:blipFill>
        <p:spPr>
          <a:xfrm>
            <a:off x="5572448" y="5353894"/>
            <a:ext cx="1120001" cy="1040986"/>
          </a:xfrm>
          <a:prstGeom prst="rect">
            <a:avLst/>
          </a:prstGeom>
        </p:spPr>
      </p:pic>
      <p:pic>
        <p:nvPicPr>
          <p:cNvPr id="43" name="Picture 42">
            <a:extLst>
              <a:ext uri="{FF2B5EF4-FFF2-40B4-BE49-F238E27FC236}">
                <a16:creationId xmlns:a16="http://schemas.microsoft.com/office/drawing/2014/main" id="{CC914241-7FBE-819A-08D9-B22D0CD77644}"/>
              </a:ext>
            </a:extLst>
          </p:cNvPr>
          <p:cNvPicPr>
            <a:picLocks noChangeAspect="1"/>
          </p:cNvPicPr>
          <p:nvPr/>
        </p:nvPicPr>
        <p:blipFill>
          <a:blip r:embed="rId13"/>
          <a:stretch>
            <a:fillRect/>
          </a:stretch>
        </p:blipFill>
        <p:spPr>
          <a:xfrm>
            <a:off x="802570" y="7737004"/>
            <a:ext cx="903701" cy="954218"/>
          </a:xfrm>
          <a:prstGeom prst="rect">
            <a:avLst/>
          </a:prstGeom>
        </p:spPr>
      </p:pic>
      <p:pic>
        <p:nvPicPr>
          <p:cNvPr id="47" name="Picture 46">
            <a:extLst>
              <a:ext uri="{FF2B5EF4-FFF2-40B4-BE49-F238E27FC236}">
                <a16:creationId xmlns:a16="http://schemas.microsoft.com/office/drawing/2014/main" id="{75628974-A230-1735-2820-5C6721A3BBC1}"/>
              </a:ext>
            </a:extLst>
          </p:cNvPr>
          <p:cNvPicPr>
            <a:picLocks noChangeAspect="1"/>
          </p:cNvPicPr>
          <p:nvPr/>
        </p:nvPicPr>
        <p:blipFill>
          <a:blip r:embed="rId14"/>
          <a:stretch>
            <a:fillRect/>
          </a:stretch>
        </p:blipFill>
        <p:spPr>
          <a:xfrm>
            <a:off x="2064935" y="7751888"/>
            <a:ext cx="1069989" cy="1025409"/>
          </a:xfrm>
          <a:prstGeom prst="rect">
            <a:avLst/>
          </a:prstGeom>
        </p:spPr>
      </p:pic>
      <p:pic>
        <p:nvPicPr>
          <p:cNvPr id="49" name="Picture 48">
            <a:extLst>
              <a:ext uri="{FF2B5EF4-FFF2-40B4-BE49-F238E27FC236}">
                <a16:creationId xmlns:a16="http://schemas.microsoft.com/office/drawing/2014/main" id="{48CD3A16-2B1E-3DDD-52E5-AA562AB8DFC0}"/>
              </a:ext>
            </a:extLst>
          </p:cNvPr>
          <p:cNvPicPr>
            <a:picLocks noChangeAspect="1"/>
          </p:cNvPicPr>
          <p:nvPr/>
        </p:nvPicPr>
        <p:blipFill>
          <a:blip r:embed="rId15"/>
          <a:stretch>
            <a:fillRect/>
          </a:stretch>
        </p:blipFill>
        <p:spPr>
          <a:xfrm>
            <a:off x="10985950" y="4540554"/>
            <a:ext cx="2745634" cy="442155"/>
          </a:xfrm>
          <a:prstGeom prst="rect">
            <a:avLst/>
          </a:prstGeom>
        </p:spPr>
      </p:pic>
      <p:pic>
        <p:nvPicPr>
          <p:cNvPr id="51" name="Picture 50">
            <a:extLst>
              <a:ext uri="{FF2B5EF4-FFF2-40B4-BE49-F238E27FC236}">
                <a16:creationId xmlns:a16="http://schemas.microsoft.com/office/drawing/2014/main" id="{EB9424F8-9286-9242-45B7-03991754DF19}"/>
              </a:ext>
            </a:extLst>
          </p:cNvPr>
          <p:cNvPicPr>
            <a:picLocks noChangeAspect="1"/>
          </p:cNvPicPr>
          <p:nvPr/>
        </p:nvPicPr>
        <p:blipFill>
          <a:blip r:embed="rId16"/>
          <a:stretch>
            <a:fillRect/>
          </a:stretch>
        </p:blipFill>
        <p:spPr>
          <a:xfrm>
            <a:off x="10632233" y="5154896"/>
            <a:ext cx="3217807" cy="723656"/>
          </a:xfrm>
          <a:prstGeom prst="rect">
            <a:avLst/>
          </a:prstGeom>
        </p:spPr>
      </p:pic>
      <p:pic>
        <p:nvPicPr>
          <p:cNvPr id="53" name="Picture 52">
            <a:extLst>
              <a:ext uri="{FF2B5EF4-FFF2-40B4-BE49-F238E27FC236}">
                <a16:creationId xmlns:a16="http://schemas.microsoft.com/office/drawing/2014/main" id="{B863EB40-D883-A950-AB53-C14D31C00218}"/>
              </a:ext>
            </a:extLst>
          </p:cNvPr>
          <p:cNvPicPr>
            <a:picLocks noChangeAspect="1"/>
          </p:cNvPicPr>
          <p:nvPr/>
        </p:nvPicPr>
        <p:blipFill>
          <a:blip r:embed="rId17"/>
          <a:stretch>
            <a:fillRect/>
          </a:stretch>
        </p:blipFill>
        <p:spPr>
          <a:xfrm>
            <a:off x="7647542" y="6952349"/>
            <a:ext cx="2552455" cy="1428981"/>
          </a:xfrm>
          <a:prstGeom prst="rect">
            <a:avLst/>
          </a:prstGeom>
        </p:spPr>
      </p:pic>
      <p:pic>
        <p:nvPicPr>
          <p:cNvPr id="57" name="Picture 56">
            <a:extLst>
              <a:ext uri="{FF2B5EF4-FFF2-40B4-BE49-F238E27FC236}">
                <a16:creationId xmlns:a16="http://schemas.microsoft.com/office/drawing/2014/main" id="{01EB3905-CBF6-789D-6F4B-0D9F4238672F}"/>
              </a:ext>
            </a:extLst>
          </p:cNvPr>
          <p:cNvPicPr>
            <a:picLocks noChangeAspect="1"/>
          </p:cNvPicPr>
          <p:nvPr/>
        </p:nvPicPr>
        <p:blipFill>
          <a:blip r:embed="rId18"/>
          <a:stretch>
            <a:fillRect/>
          </a:stretch>
        </p:blipFill>
        <p:spPr>
          <a:xfrm>
            <a:off x="11015821" y="6920322"/>
            <a:ext cx="2898964" cy="642415"/>
          </a:xfrm>
          <a:prstGeom prst="rect">
            <a:avLst/>
          </a:prstGeom>
        </p:spPr>
      </p:pic>
      <p:pic>
        <p:nvPicPr>
          <p:cNvPr id="6" name="Picture 5">
            <a:extLst>
              <a:ext uri="{FF2B5EF4-FFF2-40B4-BE49-F238E27FC236}">
                <a16:creationId xmlns:a16="http://schemas.microsoft.com/office/drawing/2014/main" id="{5B483390-45A8-8394-84F5-981A6102EAFB}"/>
              </a:ext>
            </a:extLst>
          </p:cNvPr>
          <p:cNvPicPr>
            <a:picLocks noChangeAspect="1"/>
          </p:cNvPicPr>
          <p:nvPr/>
        </p:nvPicPr>
        <p:blipFill>
          <a:blip r:embed="rId19"/>
          <a:stretch>
            <a:fillRect/>
          </a:stretch>
        </p:blipFill>
        <p:spPr>
          <a:xfrm>
            <a:off x="5872366" y="8443900"/>
            <a:ext cx="1190396" cy="945409"/>
          </a:xfrm>
          <a:prstGeom prst="rect">
            <a:avLst/>
          </a:prstGeom>
        </p:spPr>
      </p:pic>
      <p:pic>
        <p:nvPicPr>
          <p:cNvPr id="8" name="Picture 7">
            <a:extLst>
              <a:ext uri="{FF2B5EF4-FFF2-40B4-BE49-F238E27FC236}">
                <a16:creationId xmlns:a16="http://schemas.microsoft.com/office/drawing/2014/main" id="{57668A04-2872-D71A-702F-463629DC3564}"/>
              </a:ext>
            </a:extLst>
          </p:cNvPr>
          <p:cNvPicPr>
            <a:picLocks noChangeAspect="1"/>
          </p:cNvPicPr>
          <p:nvPr/>
        </p:nvPicPr>
        <p:blipFill>
          <a:blip r:embed="rId20"/>
          <a:stretch>
            <a:fillRect/>
          </a:stretch>
        </p:blipFill>
        <p:spPr>
          <a:xfrm>
            <a:off x="4043023" y="8570218"/>
            <a:ext cx="1799897" cy="497653"/>
          </a:xfrm>
          <a:prstGeom prst="rect">
            <a:avLst/>
          </a:prstGeom>
        </p:spPr>
      </p:pic>
      <p:pic>
        <p:nvPicPr>
          <p:cNvPr id="12" name="Picture 11">
            <a:extLst>
              <a:ext uri="{FF2B5EF4-FFF2-40B4-BE49-F238E27FC236}">
                <a16:creationId xmlns:a16="http://schemas.microsoft.com/office/drawing/2014/main" id="{73199C20-3D83-BFFF-3CE0-8BDA36CB9F1D}"/>
              </a:ext>
            </a:extLst>
          </p:cNvPr>
          <p:cNvPicPr>
            <a:picLocks noChangeAspect="1"/>
          </p:cNvPicPr>
          <p:nvPr/>
        </p:nvPicPr>
        <p:blipFill>
          <a:blip r:embed="rId21"/>
          <a:stretch>
            <a:fillRect/>
          </a:stretch>
        </p:blipFill>
        <p:spPr>
          <a:xfrm>
            <a:off x="7824344" y="8526747"/>
            <a:ext cx="2106022" cy="742650"/>
          </a:xfrm>
          <a:prstGeom prst="rect">
            <a:avLst/>
          </a:prstGeom>
        </p:spPr>
      </p:pic>
      <p:pic>
        <p:nvPicPr>
          <p:cNvPr id="16" name="Picture 15">
            <a:extLst>
              <a:ext uri="{FF2B5EF4-FFF2-40B4-BE49-F238E27FC236}">
                <a16:creationId xmlns:a16="http://schemas.microsoft.com/office/drawing/2014/main" id="{6FFB581F-4475-755B-BEB0-B8B99DEE7E15}"/>
              </a:ext>
            </a:extLst>
          </p:cNvPr>
          <p:cNvPicPr>
            <a:picLocks noChangeAspect="1"/>
          </p:cNvPicPr>
          <p:nvPr/>
        </p:nvPicPr>
        <p:blipFill>
          <a:blip r:embed="rId22"/>
          <a:stretch>
            <a:fillRect/>
          </a:stretch>
        </p:blipFill>
        <p:spPr>
          <a:xfrm>
            <a:off x="10946207" y="7678059"/>
            <a:ext cx="3019328" cy="679107"/>
          </a:xfrm>
          <a:prstGeom prst="rect">
            <a:avLst/>
          </a:prstGeom>
        </p:spPr>
      </p:pic>
      <p:sp>
        <p:nvSpPr>
          <p:cNvPr id="3" name="Title 2">
            <a:extLst>
              <a:ext uri="{FF2B5EF4-FFF2-40B4-BE49-F238E27FC236}">
                <a16:creationId xmlns:a16="http://schemas.microsoft.com/office/drawing/2014/main" id="{81753AF4-62D4-D538-EC3C-30045DF2E045}"/>
              </a:ext>
            </a:extLst>
          </p:cNvPr>
          <p:cNvSpPr>
            <a:spLocks noGrp="1"/>
          </p:cNvSpPr>
          <p:nvPr>
            <p:ph type="title"/>
          </p:nvPr>
        </p:nvSpPr>
        <p:spPr/>
        <p:txBody>
          <a:bodyPr/>
          <a:lstStyle/>
          <a:p>
            <a:r>
              <a:rPr lang="en-US" dirty="0"/>
              <a:t>Current Manual Truck EcoSystem</a:t>
            </a:r>
          </a:p>
        </p:txBody>
      </p:sp>
      <p:sp>
        <p:nvSpPr>
          <p:cNvPr id="7" name="Slide Number Placeholder 11">
            <a:extLst>
              <a:ext uri="{FF2B5EF4-FFF2-40B4-BE49-F238E27FC236}">
                <a16:creationId xmlns:a16="http://schemas.microsoft.com/office/drawing/2014/main" id="{E4612508-07E2-E6EB-B33C-24B7CE150C8D}"/>
              </a:ext>
            </a:extLst>
          </p:cNvPr>
          <p:cNvSpPr txBox="1">
            <a:spLocks/>
          </p:cNvSpPr>
          <p:nvPr/>
        </p:nvSpPr>
        <p:spPr>
          <a:xfrm>
            <a:off x="17655082" y="9735063"/>
            <a:ext cx="651331" cy="547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27019">
              <a:defRPr/>
            </a:pPr>
            <a:fld id="{D6DB3CB8-7720-480B-8133-EC0C5BEF986A}" type="slidenum">
              <a:rPr lang="en-US" sz="1798">
                <a:solidFill>
                  <a:srgbClr val="E9EAEB">
                    <a:lumMod val="10000"/>
                  </a:srgbClr>
                </a:solidFill>
                <a:latin typeface="Verdana Pro Cond" panose="020B0606030504040204" pitchFamily="34" charset="0"/>
              </a:rPr>
              <a:pPr algn="ctr" defTabSz="1827019">
                <a:defRPr/>
              </a:pPr>
              <a:t>17</a:t>
            </a:fld>
            <a:endParaRPr lang="en-US" sz="1798" dirty="0">
              <a:solidFill>
                <a:srgbClr val="E9EAEB">
                  <a:lumMod val="10000"/>
                </a:srgbClr>
              </a:solidFill>
              <a:latin typeface="Verdana Pro Cond" panose="020B0606030504040204" pitchFamily="34" charset="0"/>
            </a:endParaRPr>
          </a:p>
        </p:txBody>
      </p:sp>
      <p:cxnSp>
        <p:nvCxnSpPr>
          <p:cNvPr id="44" name="Straight Connector 43">
            <a:extLst>
              <a:ext uri="{FF2B5EF4-FFF2-40B4-BE49-F238E27FC236}">
                <a16:creationId xmlns:a16="http://schemas.microsoft.com/office/drawing/2014/main" id="{489101D0-D71E-A722-9884-279DBBC45799}"/>
              </a:ext>
            </a:extLst>
          </p:cNvPr>
          <p:cNvCxnSpPr>
            <a:cxnSpLocks/>
          </p:cNvCxnSpPr>
          <p:nvPr/>
        </p:nvCxnSpPr>
        <p:spPr>
          <a:xfrm>
            <a:off x="1926923" y="2914122"/>
            <a:ext cx="1379466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1D1D178-1386-9B46-75C3-F36CE0A0096F}"/>
              </a:ext>
            </a:extLst>
          </p:cNvPr>
          <p:cNvCxnSpPr>
            <a:cxnSpLocks/>
          </p:cNvCxnSpPr>
          <p:nvPr/>
        </p:nvCxnSpPr>
        <p:spPr>
          <a:xfrm flipV="1">
            <a:off x="1949142" y="2905103"/>
            <a:ext cx="0" cy="4077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4488CF1-B496-0972-7B5B-31B94931C157}"/>
              </a:ext>
            </a:extLst>
          </p:cNvPr>
          <p:cNvCxnSpPr>
            <a:cxnSpLocks/>
          </p:cNvCxnSpPr>
          <p:nvPr/>
        </p:nvCxnSpPr>
        <p:spPr>
          <a:xfrm flipV="1">
            <a:off x="5385844" y="2918488"/>
            <a:ext cx="0" cy="4077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0BE2BEE-D0B9-1884-2BB1-2405470895BA}"/>
              </a:ext>
            </a:extLst>
          </p:cNvPr>
          <p:cNvCxnSpPr>
            <a:cxnSpLocks/>
          </p:cNvCxnSpPr>
          <p:nvPr/>
        </p:nvCxnSpPr>
        <p:spPr>
          <a:xfrm flipV="1">
            <a:off x="8839282" y="2549921"/>
            <a:ext cx="0" cy="78639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8A19C5B0-C6C1-AE08-3724-AAEEFFDB500C}"/>
              </a:ext>
            </a:extLst>
          </p:cNvPr>
          <p:cNvSpPr/>
          <p:nvPr/>
        </p:nvSpPr>
        <p:spPr>
          <a:xfrm>
            <a:off x="461488" y="3306489"/>
            <a:ext cx="3016161" cy="955068"/>
          </a:xfrm>
          <a:custGeom>
            <a:avLst/>
            <a:gdLst>
              <a:gd name="connsiteX0" fmla="*/ 0 w 1384802"/>
              <a:gd name="connsiteY0" fmla="*/ 0 h 692401"/>
              <a:gd name="connsiteX1" fmla="*/ 1384802 w 1384802"/>
              <a:gd name="connsiteY1" fmla="*/ 0 h 692401"/>
              <a:gd name="connsiteX2" fmla="*/ 1384802 w 1384802"/>
              <a:gd name="connsiteY2" fmla="*/ 692401 h 692401"/>
              <a:gd name="connsiteX3" fmla="*/ 0 w 1384802"/>
              <a:gd name="connsiteY3" fmla="*/ 692401 h 692401"/>
              <a:gd name="connsiteX4" fmla="*/ 0 w 1384802"/>
              <a:gd name="connsiteY4" fmla="*/ 0 h 69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02" h="692401">
                <a:moveTo>
                  <a:pt x="0" y="0"/>
                </a:moveTo>
                <a:lnTo>
                  <a:pt x="1384802" y="0"/>
                </a:lnTo>
                <a:lnTo>
                  <a:pt x="1384802" y="692401"/>
                </a:lnTo>
                <a:lnTo>
                  <a:pt x="0" y="692401"/>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509864">
              <a:lnSpc>
                <a:spcPct val="90000"/>
              </a:lnSpc>
              <a:spcBef>
                <a:spcPct val="0"/>
              </a:spcBef>
              <a:spcAft>
                <a:spcPct val="35000"/>
              </a:spcAft>
            </a:pPr>
            <a:r>
              <a:rPr lang="en-US" sz="2598" b="1" dirty="0">
                <a:latin typeface="Verdana" panose="020B0604030504040204" pitchFamily="34" charset="0"/>
                <a:ea typeface="Verdana" panose="020B0604030504040204" pitchFamily="34" charset="0"/>
                <a:cs typeface="Verdana" panose="020B0604030504040204" pitchFamily="34" charset="0"/>
              </a:rPr>
              <a:t>OEM’s</a:t>
            </a:r>
          </a:p>
        </p:txBody>
      </p:sp>
      <p:sp>
        <p:nvSpPr>
          <p:cNvPr id="34" name="Freeform 33">
            <a:extLst>
              <a:ext uri="{FF2B5EF4-FFF2-40B4-BE49-F238E27FC236}">
                <a16:creationId xmlns:a16="http://schemas.microsoft.com/office/drawing/2014/main" id="{88020EA3-92C6-4C77-FA97-4BDC924D0F53}"/>
              </a:ext>
            </a:extLst>
          </p:cNvPr>
          <p:cNvSpPr/>
          <p:nvPr/>
        </p:nvSpPr>
        <p:spPr>
          <a:xfrm>
            <a:off x="7355154" y="3322929"/>
            <a:ext cx="2996210" cy="947545"/>
          </a:xfrm>
          <a:custGeom>
            <a:avLst/>
            <a:gdLst>
              <a:gd name="connsiteX0" fmla="*/ 0 w 1384802"/>
              <a:gd name="connsiteY0" fmla="*/ 0 h 692401"/>
              <a:gd name="connsiteX1" fmla="*/ 1384802 w 1384802"/>
              <a:gd name="connsiteY1" fmla="*/ 0 h 692401"/>
              <a:gd name="connsiteX2" fmla="*/ 1384802 w 1384802"/>
              <a:gd name="connsiteY2" fmla="*/ 692401 h 692401"/>
              <a:gd name="connsiteX3" fmla="*/ 0 w 1384802"/>
              <a:gd name="connsiteY3" fmla="*/ 692401 h 692401"/>
              <a:gd name="connsiteX4" fmla="*/ 0 w 1384802"/>
              <a:gd name="connsiteY4" fmla="*/ 0 h 69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02" h="692401">
                <a:moveTo>
                  <a:pt x="0" y="0"/>
                </a:moveTo>
                <a:lnTo>
                  <a:pt x="1384802" y="0"/>
                </a:lnTo>
                <a:lnTo>
                  <a:pt x="1384802" y="692401"/>
                </a:lnTo>
                <a:lnTo>
                  <a:pt x="0" y="692401"/>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509864">
              <a:lnSpc>
                <a:spcPct val="90000"/>
              </a:lnSpc>
              <a:spcBef>
                <a:spcPct val="0"/>
              </a:spcBef>
              <a:spcAft>
                <a:spcPct val="35000"/>
              </a:spcAft>
            </a:pPr>
            <a:r>
              <a:rPr lang="en-US" sz="2598" b="1" dirty="0">
                <a:latin typeface="Verdana" panose="020B0604030504040204" pitchFamily="34" charset="0"/>
                <a:ea typeface="Verdana" panose="020B0604030504040204" pitchFamily="34" charset="0"/>
                <a:cs typeface="Verdana" panose="020B0604030504040204" pitchFamily="34" charset="0"/>
              </a:rPr>
              <a:t>Fleets &amp; </a:t>
            </a:r>
            <a:br>
              <a:rPr lang="en-US" sz="2598" b="1" dirty="0">
                <a:latin typeface="Verdana" panose="020B0604030504040204" pitchFamily="34" charset="0"/>
                <a:ea typeface="Verdana" panose="020B0604030504040204" pitchFamily="34" charset="0"/>
                <a:cs typeface="Verdana" panose="020B0604030504040204" pitchFamily="34" charset="0"/>
              </a:rPr>
            </a:br>
            <a:r>
              <a:rPr lang="en-US" sz="2598" b="1" dirty="0">
                <a:latin typeface="Verdana" panose="020B0604030504040204" pitchFamily="34" charset="0"/>
                <a:ea typeface="Verdana" panose="020B0604030504040204" pitchFamily="34" charset="0"/>
                <a:cs typeface="Verdana" panose="020B0604030504040204" pitchFamily="34" charset="0"/>
              </a:rPr>
              <a:t>Carriers</a:t>
            </a:r>
          </a:p>
        </p:txBody>
      </p:sp>
      <p:sp>
        <p:nvSpPr>
          <p:cNvPr id="40" name="Freeform 39">
            <a:extLst>
              <a:ext uri="{FF2B5EF4-FFF2-40B4-BE49-F238E27FC236}">
                <a16:creationId xmlns:a16="http://schemas.microsoft.com/office/drawing/2014/main" id="{250081BA-EA8E-8001-03F7-740F1D5E8264}"/>
              </a:ext>
            </a:extLst>
          </p:cNvPr>
          <p:cNvSpPr/>
          <p:nvPr/>
        </p:nvSpPr>
        <p:spPr>
          <a:xfrm>
            <a:off x="3897699" y="3319038"/>
            <a:ext cx="3037404" cy="946845"/>
          </a:xfrm>
          <a:custGeom>
            <a:avLst/>
            <a:gdLst>
              <a:gd name="connsiteX0" fmla="*/ 0 w 1384622"/>
              <a:gd name="connsiteY0" fmla="*/ 0 h 723330"/>
              <a:gd name="connsiteX1" fmla="*/ 1384622 w 1384622"/>
              <a:gd name="connsiteY1" fmla="*/ 0 h 723330"/>
              <a:gd name="connsiteX2" fmla="*/ 1384622 w 1384622"/>
              <a:gd name="connsiteY2" fmla="*/ 723330 h 723330"/>
              <a:gd name="connsiteX3" fmla="*/ 0 w 1384622"/>
              <a:gd name="connsiteY3" fmla="*/ 723330 h 723330"/>
              <a:gd name="connsiteX4" fmla="*/ 0 w 1384622"/>
              <a:gd name="connsiteY4" fmla="*/ 0 h 7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622" h="723330">
                <a:moveTo>
                  <a:pt x="0" y="0"/>
                </a:moveTo>
                <a:lnTo>
                  <a:pt x="1384622" y="0"/>
                </a:lnTo>
                <a:lnTo>
                  <a:pt x="1384622" y="723330"/>
                </a:lnTo>
                <a:lnTo>
                  <a:pt x="0" y="723330"/>
                </a:lnTo>
                <a:lnTo>
                  <a:pt x="0" y="0"/>
                </a:lnTo>
                <a:close/>
              </a:path>
            </a:pathLst>
          </a:custGeom>
          <a:solidFill>
            <a:schemeClr val="accent5">
              <a:lumMod val="9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509864">
              <a:lnSpc>
                <a:spcPct val="90000"/>
              </a:lnSpc>
              <a:spcBef>
                <a:spcPct val="0"/>
              </a:spcBef>
            </a:pPr>
            <a:r>
              <a:rPr lang="en-US" sz="2598" b="1" dirty="0">
                <a:solidFill>
                  <a:schemeClr val="accent5">
                    <a:lumMod val="25000"/>
                  </a:schemeClr>
                </a:solidFill>
                <a:latin typeface="Verdana" panose="020B0604030504040204" pitchFamily="34" charset="0"/>
                <a:ea typeface="Verdana" panose="020B0604030504040204" pitchFamily="34" charset="0"/>
                <a:cs typeface="Verdana" panose="020B0604030504040204" pitchFamily="34" charset="0"/>
              </a:rPr>
              <a:t>Autonomous</a:t>
            </a:r>
          </a:p>
          <a:p>
            <a:pPr algn="ctr" defTabSz="1509864">
              <a:lnSpc>
                <a:spcPct val="90000"/>
              </a:lnSpc>
              <a:spcBef>
                <a:spcPct val="0"/>
              </a:spcBef>
            </a:pPr>
            <a:r>
              <a:rPr lang="en-US" sz="2598" b="1" dirty="0">
                <a:solidFill>
                  <a:schemeClr val="accent5">
                    <a:lumMod val="25000"/>
                  </a:schemeClr>
                </a:solidFill>
                <a:latin typeface="Verdana" panose="020B0604030504040204" pitchFamily="34" charset="0"/>
                <a:ea typeface="Verdana" panose="020B0604030504040204" pitchFamily="34" charset="0"/>
                <a:cs typeface="Verdana" panose="020B0604030504040204" pitchFamily="34" charset="0"/>
              </a:rPr>
              <a:t>Trucks</a:t>
            </a:r>
          </a:p>
        </p:txBody>
      </p:sp>
      <p:cxnSp>
        <p:nvCxnSpPr>
          <p:cNvPr id="60" name="Straight Connector 59">
            <a:extLst>
              <a:ext uri="{FF2B5EF4-FFF2-40B4-BE49-F238E27FC236}">
                <a16:creationId xmlns:a16="http://schemas.microsoft.com/office/drawing/2014/main" id="{227514D2-A29B-860B-41EB-B1EB32BE75B1}"/>
              </a:ext>
            </a:extLst>
          </p:cNvPr>
          <p:cNvCxnSpPr>
            <a:cxnSpLocks/>
          </p:cNvCxnSpPr>
          <p:nvPr/>
        </p:nvCxnSpPr>
        <p:spPr>
          <a:xfrm flipV="1">
            <a:off x="12286025" y="2931872"/>
            <a:ext cx="0" cy="4077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27AACCE-C142-CC3F-83EE-83B0704AFE67}"/>
              </a:ext>
            </a:extLst>
          </p:cNvPr>
          <p:cNvCxnSpPr>
            <a:cxnSpLocks/>
          </p:cNvCxnSpPr>
          <p:nvPr/>
        </p:nvCxnSpPr>
        <p:spPr>
          <a:xfrm flipV="1">
            <a:off x="15702651" y="2915141"/>
            <a:ext cx="0" cy="49813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78457D09-BB1F-8B73-BCCF-9B58CF4FF77E}"/>
              </a:ext>
            </a:extLst>
          </p:cNvPr>
          <p:cNvSpPr/>
          <p:nvPr/>
        </p:nvSpPr>
        <p:spPr>
          <a:xfrm>
            <a:off x="14213188" y="3375923"/>
            <a:ext cx="3002468" cy="909582"/>
          </a:xfrm>
          <a:custGeom>
            <a:avLst/>
            <a:gdLst>
              <a:gd name="connsiteX0" fmla="*/ 0 w 1384802"/>
              <a:gd name="connsiteY0" fmla="*/ 0 h 692401"/>
              <a:gd name="connsiteX1" fmla="*/ 1384802 w 1384802"/>
              <a:gd name="connsiteY1" fmla="*/ 0 h 692401"/>
              <a:gd name="connsiteX2" fmla="*/ 1384802 w 1384802"/>
              <a:gd name="connsiteY2" fmla="*/ 692401 h 692401"/>
              <a:gd name="connsiteX3" fmla="*/ 0 w 1384802"/>
              <a:gd name="connsiteY3" fmla="*/ 692401 h 692401"/>
              <a:gd name="connsiteX4" fmla="*/ 0 w 1384802"/>
              <a:gd name="connsiteY4" fmla="*/ 0 h 69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02" h="692401">
                <a:moveTo>
                  <a:pt x="0" y="0"/>
                </a:moveTo>
                <a:lnTo>
                  <a:pt x="1384802" y="0"/>
                </a:lnTo>
                <a:lnTo>
                  <a:pt x="1384802" y="692401"/>
                </a:lnTo>
                <a:lnTo>
                  <a:pt x="0" y="692401"/>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509864">
              <a:lnSpc>
                <a:spcPct val="90000"/>
              </a:lnSpc>
              <a:spcBef>
                <a:spcPct val="0"/>
              </a:spcBef>
              <a:spcAft>
                <a:spcPct val="35000"/>
              </a:spcAft>
            </a:pPr>
            <a:r>
              <a:rPr lang="en-US" sz="2598" b="1" dirty="0">
                <a:latin typeface="Verdana" panose="020B0604030504040204" pitchFamily="34" charset="0"/>
                <a:ea typeface="Verdana" panose="020B0604030504040204" pitchFamily="34" charset="0"/>
                <a:cs typeface="Verdana" panose="020B0604030504040204" pitchFamily="34" charset="0"/>
              </a:rPr>
              <a:t>Customers</a:t>
            </a:r>
          </a:p>
        </p:txBody>
      </p:sp>
      <p:pic>
        <p:nvPicPr>
          <p:cNvPr id="10" name="Picture 9" descr="A logo with a black background&#10;&#10;Description automatically generated">
            <a:extLst>
              <a:ext uri="{FF2B5EF4-FFF2-40B4-BE49-F238E27FC236}">
                <a16:creationId xmlns:a16="http://schemas.microsoft.com/office/drawing/2014/main" id="{6A4E4380-9524-9113-B609-7082A2BBF3C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92840" y="5400394"/>
            <a:ext cx="1410850" cy="997001"/>
          </a:xfrm>
          <a:prstGeom prst="rect">
            <a:avLst/>
          </a:prstGeom>
        </p:spPr>
      </p:pic>
      <p:pic>
        <p:nvPicPr>
          <p:cNvPr id="18" name="Picture 17" descr="A blue and white logo&#10;&#10;Description automatically generated">
            <a:extLst>
              <a:ext uri="{FF2B5EF4-FFF2-40B4-BE49-F238E27FC236}">
                <a16:creationId xmlns:a16="http://schemas.microsoft.com/office/drawing/2014/main" id="{41301DA7-DEA9-6D1F-5006-D40F92E823EA}"/>
              </a:ext>
            </a:extLst>
          </p:cNvPr>
          <p:cNvPicPr>
            <a:picLocks noChangeAspect="1"/>
          </p:cNvPicPr>
          <p:nvPr/>
        </p:nvPicPr>
        <p:blipFill rotWithShape="1">
          <a:blip r:embed="rId24">
            <a:extLst>
              <a:ext uri="{28A0092B-C50C-407E-A947-70E740481C1C}">
                <a14:useLocalDpi xmlns:a14="http://schemas.microsoft.com/office/drawing/2010/main" val="0"/>
              </a:ext>
            </a:extLst>
          </a:blip>
          <a:srcRect l="6129" t="11942" b="22291"/>
          <a:stretch/>
        </p:blipFill>
        <p:spPr>
          <a:xfrm>
            <a:off x="5385917" y="4537871"/>
            <a:ext cx="1660293" cy="519291"/>
          </a:xfrm>
          <a:prstGeom prst="rect">
            <a:avLst/>
          </a:prstGeom>
        </p:spPr>
      </p:pic>
      <p:pic>
        <p:nvPicPr>
          <p:cNvPr id="22" name="Picture 21" descr="A logo with a male symbol&#10;&#10;Description automatically generated">
            <a:extLst>
              <a:ext uri="{FF2B5EF4-FFF2-40B4-BE49-F238E27FC236}">
                <a16:creationId xmlns:a16="http://schemas.microsoft.com/office/drawing/2014/main" id="{9C662044-BCFC-861E-EE06-2A7C2BAF825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241064" y="4665883"/>
            <a:ext cx="778743" cy="765745"/>
          </a:xfrm>
          <a:prstGeom prst="rect">
            <a:avLst/>
          </a:prstGeom>
        </p:spPr>
      </p:pic>
      <p:pic>
        <p:nvPicPr>
          <p:cNvPr id="26" name="Picture 25" descr="A black and red text with a red line&#10;&#10;Description automatically generated">
            <a:extLst>
              <a:ext uri="{FF2B5EF4-FFF2-40B4-BE49-F238E27FC236}">
                <a16:creationId xmlns:a16="http://schemas.microsoft.com/office/drawing/2014/main" id="{F972AF48-F1B5-0E74-CC1B-A1C8D4D8FBD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7788" y="8863372"/>
            <a:ext cx="2399390" cy="812050"/>
          </a:xfrm>
          <a:prstGeom prst="rect">
            <a:avLst/>
          </a:prstGeom>
        </p:spPr>
      </p:pic>
      <p:pic>
        <p:nvPicPr>
          <p:cNvPr id="46" name="Picture 45" descr="A black letter with a white background&#10;&#10;Description automatically generated">
            <a:extLst>
              <a:ext uri="{FF2B5EF4-FFF2-40B4-BE49-F238E27FC236}">
                <a16:creationId xmlns:a16="http://schemas.microsoft.com/office/drawing/2014/main" id="{57B24B37-D970-B5C5-D25C-8DD9CF43E58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04044" y="7694620"/>
            <a:ext cx="2489503" cy="628878"/>
          </a:xfrm>
          <a:prstGeom prst="rect">
            <a:avLst/>
          </a:prstGeom>
        </p:spPr>
      </p:pic>
      <p:pic>
        <p:nvPicPr>
          <p:cNvPr id="52" name="Picture 51" descr="A green text on a white background&#10;&#10;Description automatically generated">
            <a:extLst>
              <a:ext uri="{FF2B5EF4-FFF2-40B4-BE49-F238E27FC236}">
                <a16:creationId xmlns:a16="http://schemas.microsoft.com/office/drawing/2014/main" id="{7CAE3FC5-0A74-1E9E-1A0B-C3061954377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b="35184"/>
          <a:stretch/>
        </p:blipFill>
        <p:spPr>
          <a:xfrm>
            <a:off x="10683508" y="6029567"/>
            <a:ext cx="3163603" cy="669832"/>
          </a:xfrm>
          <a:prstGeom prst="rect">
            <a:avLst/>
          </a:prstGeom>
        </p:spPr>
      </p:pic>
      <p:pic>
        <p:nvPicPr>
          <p:cNvPr id="56" name="Picture 55" descr="A blue and white logo&#10;&#10;Description automatically generated">
            <a:extLst>
              <a:ext uri="{FF2B5EF4-FFF2-40B4-BE49-F238E27FC236}">
                <a16:creationId xmlns:a16="http://schemas.microsoft.com/office/drawing/2014/main" id="{A8890654-DAB8-5E4C-D273-5BA9AA71194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67081" y="6347144"/>
            <a:ext cx="2300804" cy="330740"/>
          </a:xfrm>
          <a:prstGeom prst="rect">
            <a:avLst/>
          </a:prstGeom>
        </p:spPr>
      </p:pic>
      <p:pic>
        <p:nvPicPr>
          <p:cNvPr id="63" name="Picture 62" descr="A blue text on a white background&#10;&#10;Description automatically generated">
            <a:extLst>
              <a:ext uri="{FF2B5EF4-FFF2-40B4-BE49-F238E27FC236}">
                <a16:creationId xmlns:a16="http://schemas.microsoft.com/office/drawing/2014/main" id="{0635ED77-6C77-1170-ADF5-CD740626C84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4489985" y="6462549"/>
            <a:ext cx="2435515" cy="676098"/>
          </a:xfrm>
          <a:prstGeom prst="rect">
            <a:avLst/>
          </a:prstGeom>
        </p:spPr>
      </p:pic>
      <p:pic>
        <p:nvPicPr>
          <p:cNvPr id="19" name="Picture 18">
            <a:extLst>
              <a:ext uri="{FF2B5EF4-FFF2-40B4-BE49-F238E27FC236}">
                <a16:creationId xmlns:a16="http://schemas.microsoft.com/office/drawing/2014/main" id="{192F701B-6F9A-B522-9C36-4E4F58C680F9}"/>
              </a:ext>
            </a:extLst>
          </p:cNvPr>
          <p:cNvPicPr>
            <a:picLocks noChangeAspect="1"/>
          </p:cNvPicPr>
          <p:nvPr/>
        </p:nvPicPr>
        <p:blipFill rotWithShape="1">
          <a:blip r:embed="rId31"/>
          <a:srcRect l="10398" t="9574" r="14924" b="11967"/>
          <a:stretch/>
        </p:blipFill>
        <p:spPr>
          <a:xfrm>
            <a:off x="15309506" y="5349921"/>
            <a:ext cx="1041026" cy="1093735"/>
          </a:xfrm>
          <a:prstGeom prst="rect">
            <a:avLst/>
          </a:prstGeom>
        </p:spPr>
      </p:pic>
      <p:pic>
        <p:nvPicPr>
          <p:cNvPr id="4" name="Picture 3">
            <a:extLst>
              <a:ext uri="{FF2B5EF4-FFF2-40B4-BE49-F238E27FC236}">
                <a16:creationId xmlns:a16="http://schemas.microsoft.com/office/drawing/2014/main" id="{E44AE75E-402D-3DB2-0F39-6F5904A4DBDD}"/>
              </a:ext>
            </a:extLst>
          </p:cNvPr>
          <p:cNvPicPr>
            <a:picLocks noChangeAspect="1"/>
          </p:cNvPicPr>
          <p:nvPr/>
        </p:nvPicPr>
        <p:blipFill>
          <a:blip r:embed="rId32"/>
          <a:stretch>
            <a:fillRect/>
          </a:stretch>
        </p:blipFill>
        <p:spPr>
          <a:xfrm>
            <a:off x="5572448" y="9439566"/>
            <a:ext cx="1550346" cy="547181"/>
          </a:xfrm>
          <a:prstGeom prst="rect">
            <a:avLst/>
          </a:prstGeom>
        </p:spPr>
      </p:pic>
      <p:pic>
        <p:nvPicPr>
          <p:cNvPr id="5" name="Picture 4">
            <a:extLst>
              <a:ext uri="{FF2B5EF4-FFF2-40B4-BE49-F238E27FC236}">
                <a16:creationId xmlns:a16="http://schemas.microsoft.com/office/drawing/2014/main" id="{80DFB6BE-EFFE-977D-BC8C-675DF9E0104D}"/>
              </a:ext>
            </a:extLst>
          </p:cNvPr>
          <p:cNvPicPr>
            <a:picLocks noChangeAspect="1"/>
          </p:cNvPicPr>
          <p:nvPr/>
        </p:nvPicPr>
        <p:blipFill>
          <a:blip r:embed="rId33"/>
          <a:stretch>
            <a:fillRect/>
          </a:stretch>
        </p:blipFill>
        <p:spPr>
          <a:xfrm>
            <a:off x="4423417" y="9232954"/>
            <a:ext cx="774259" cy="768163"/>
          </a:xfrm>
          <a:prstGeom prst="rect">
            <a:avLst/>
          </a:prstGeom>
        </p:spPr>
      </p:pic>
    </p:spTree>
    <p:extLst>
      <p:ext uri="{BB962C8B-B14F-4D97-AF65-F5344CB8AC3E}">
        <p14:creationId xmlns:p14="http://schemas.microsoft.com/office/powerpoint/2010/main" val="308842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472584-A277-1C9F-147B-2FFAF2821823}"/>
              </a:ext>
            </a:extLst>
          </p:cNvPr>
          <p:cNvPicPr>
            <a:picLocks noChangeAspect="1"/>
          </p:cNvPicPr>
          <p:nvPr/>
        </p:nvPicPr>
        <p:blipFill>
          <a:blip r:embed="rId2"/>
          <a:stretch>
            <a:fillRect/>
          </a:stretch>
        </p:blipFill>
        <p:spPr>
          <a:xfrm>
            <a:off x="2243747" y="1181100"/>
            <a:ext cx="14444053" cy="8294350"/>
          </a:xfrm>
          <a:prstGeom prst="rect">
            <a:avLst/>
          </a:prstGeom>
        </p:spPr>
      </p:pic>
    </p:spTree>
    <p:extLst>
      <p:ext uri="{BB962C8B-B14F-4D97-AF65-F5344CB8AC3E}">
        <p14:creationId xmlns:p14="http://schemas.microsoft.com/office/powerpoint/2010/main" val="332425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C0D178-F398-8037-2EDB-A2B323088F23}"/>
              </a:ext>
            </a:extLst>
          </p:cNvPr>
          <p:cNvSpPr txBox="1"/>
          <p:nvPr/>
        </p:nvSpPr>
        <p:spPr>
          <a:xfrm>
            <a:off x="1676400" y="571500"/>
            <a:ext cx="15392400" cy="8125301"/>
          </a:xfrm>
          <a:prstGeom prst="rect">
            <a:avLst/>
          </a:prstGeom>
          <a:noFill/>
        </p:spPr>
        <p:txBody>
          <a:bodyPr wrap="square" rtlCol="0">
            <a:spAutoFit/>
          </a:bodyPr>
          <a:lstStyle/>
          <a:p>
            <a:r>
              <a:rPr lang="en-US" sz="5400" dirty="0">
                <a:latin typeface="Proxima Nova"/>
              </a:rPr>
              <a:t>Autonomous Trucking Will Deliver the Future! </a:t>
            </a:r>
          </a:p>
          <a:p>
            <a:endParaRPr lang="en-US" sz="4400" dirty="0"/>
          </a:p>
          <a:p>
            <a:pPr marL="571500" indent="-571500">
              <a:buFont typeface="Arial" panose="020B0604020202020204" pitchFamily="34" charset="0"/>
              <a:buChar char="•"/>
            </a:pPr>
            <a:r>
              <a:rPr lang="en-US" sz="4400" dirty="0"/>
              <a:t>AV Trucking will be part of our future Supply Chain. The questions are Who, When, and Where? </a:t>
            </a:r>
          </a:p>
          <a:p>
            <a:r>
              <a:rPr lang="en-US" sz="4400" dirty="0"/>
              <a:t>  </a:t>
            </a:r>
          </a:p>
          <a:p>
            <a:r>
              <a:rPr lang="en-US" sz="4400" dirty="0"/>
              <a:t>	It is no longer an “If” question. </a:t>
            </a:r>
          </a:p>
          <a:p>
            <a:endParaRPr lang="en-US" sz="4400" dirty="0"/>
          </a:p>
          <a:p>
            <a:pPr marL="571500" indent="-571500">
              <a:buFont typeface="Arial" panose="020B0604020202020204" pitchFamily="34" charset="0"/>
              <a:buChar char="•"/>
            </a:pPr>
            <a:r>
              <a:rPr lang="en-US" sz="4400" dirty="0"/>
              <a:t>The State of Florida is uniquely positioned with the Ports, Rail, and I-75, I-95 and I-10 Corridors to Adopt, Integrate and Scale AV Trucking.</a:t>
            </a:r>
          </a:p>
          <a:p>
            <a:endParaRPr lang="en-US" sz="3600" dirty="0"/>
          </a:p>
          <a:p>
            <a:endParaRPr lang="en-US" sz="3600" dirty="0"/>
          </a:p>
        </p:txBody>
      </p:sp>
    </p:spTree>
    <p:extLst>
      <p:ext uri="{BB962C8B-B14F-4D97-AF65-F5344CB8AC3E}">
        <p14:creationId xmlns:p14="http://schemas.microsoft.com/office/powerpoint/2010/main" val="4033202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D058A2B-F50A-C6C5-81B9-21A25150C9D8}"/>
              </a:ext>
            </a:extLst>
          </p:cNvPr>
          <p:cNvSpPr txBox="1">
            <a:spLocks/>
          </p:cNvSpPr>
          <p:nvPr/>
        </p:nvSpPr>
        <p:spPr>
          <a:xfrm>
            <a:off x="-2436479" y="38675"/>
            <a:ext cx="13649970" cy="838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u="sng" dirty="0"/>
              <a:t>Robo Taxis – Passenger Vehicles:  </a:t>
            </a:r>
          </a:p>
          <a:p>
            <a:pPr algn="l"/>
            <a:endParaRPr lang="en-US" dirty="0"/>
          </a:p>
          <a:p>
            <a:pPr algn="l"/>
            <a:endParaRPr lang="en-US" dirty="0"/>
          </a:p>
          <a:p>
            <a:pPr algn="l"/>
            <a:endParaRPr lang="en-US" dirty="0"/>
          </a:p>
          <a:p>
            <a:endParaRPr lang="en-US" dirty="0"/>
          </a:p>
        </p:txBody>
      </p:sp>
      <p:pic>
        <p:nvPicPr>
          <p:cNvPr id="4" name="Picture 3">
            <a:extLst>
              <a:ext uri="{FF2B5EF4-FFF2-40B4-BE49-F238E27FC236}">
                <a16:creationId xmlns:a16="http://schemas.microsoft.com/office/drawing/2014/main" id="{3EF3BACA-D5A8-B42C-358D-631A12CDD78A}"/>
              </a:ext>
            </a:extLst>
          </p:cNvPr>
          <p:cNvPicPr>
            <a:picLocks noChangeAspect="1"/>
          </p:cNvPicPr>
          <p:nvPr/>
        </p:nvPicPr>
        <p:blipFill>
          <a:blip r:embed="rId3"/>
          <a:stretch>
            <a:fillRect/>
          </a:stretch>
        </p:blipFill>
        <p:spPr>
          <a:xfrm>
            <a:off x="325092" y="1329634"/>
            <a:ext cx="11362348" cy="2061266"/>
          </a:xfrm>
          <a:prstGeom prst="rect">
            <a:avLst/>
          </a:prstGeom>
        </p:spPr>
      </p:pic>
      <p:pic>
        <p:nvPicPr>
          <p:cNvPr id="6" name="Picture 5">
            <a:extLst>
              <a:ext uri="{FF2B5EF4-FFF2-40B4-BE49-F238E27FC236}">
                <a16:creationId xmlns:a16="http://schemas.microsoft.com/office/drawing/2014/main" id="{6C771F7A-1F47-1470-5A07-D59E37455C0F}"/>
              </a:ext>
            </a:extLst>
          </p:cNvPr>
          <p:cNvPicPr>
            <a:picLocks noChangeAspect="1"/>
          </p:cNvPicPr>
          <p:nvPr/>
        </p:nvPicPr>
        <p:blipFill>
          <a:blip r:embed="rId4"/>
          <a:stretch>
            <a:fillRect/>
          </a:stretch>
        </p:blipFill>
        <p:spPr>
          <a:xfrm>
            <a:off x="1438" y="3585266"/>
            <a:ext cx="11804449" cy="4953000"/>
          </a:xfrm>
          <a:prstGeom prst="rect">
            <a:avLst/>
          </a:prstGeom>
        </p:spPr>
      </p:pic>
      <p:pic>
        <p:nvPicPr>
          <p:cNvPr id="8" name="Picture 7">
            <a:extLst>
              <a:ext uri="{FF2B5EF4-FFF2-40B4-BE49-F238E27FC236}">
                <a16:creationId xmlns:a16="http://schemas.microsoft.com/office/drawing/2014/main" id="{AA4D90EC-45D0-DDA5-01CC-9A01705F4760}"/>
              </a:ext>
            </a:extLst>
          </p:cNvPr>
          <p:cNvPicPr>
            <a:picLocks noChangeAspect="1"/>
          </p:cNvPicPr>
          <p:nvPr/>
        </p:nvPicPr>
        <p:blipFill>
          <a:blip r:embed="rId5"/>
          <a:stretch>
            <a:fillRect/>
          </a:stretch>
        </p:blipFill>
        <p:spPr>
          <a:xfrm>
            <a:off x="11557797" y="571501"/>
            <a:ext cx="6433866" cy="3790282"/>
          </a:xfrm>
          <a:prstGeom prst="rect">
            <a:avLst/>
          </a:prstGeom>
        </p:spPr>
      </p:pic>
      <p:pic>
        <p:nvPicPr>
          <p:cNvPr id="10" name="Picture 9">
            <a:extLst>
              <a:ext uri="{FF2B5EF4-FFF2-40B4-BE49-F238E27FC236}">
                <a16:creationId xmlns:a16="http://schemas.microsoft.com/office/drawing/2014/main" id="{CB93E214-9039-BC90-7917-1C8C68A93222}"/>
              </a:ext>
            </a:extLst>
          </p:cNvPr>
          <p:cNvPicPr>
            <a:picLocks noChangeAspect="1"/>
          </p:cNvPicPr>
          <p:nvPr/>
        </p:nvPicPr>
        <p:blipFill>
          <a:blip r:embed="rId6"/>
          <a:stretch>
            <a:fillRect/>
          </a:stretch>
        </p:blipFill>
        <p:spPr>
          <a:xfrm>
            <a:off x="11589427" y="5162834"/>
            <a:ext cx="6571852" cy="4216622"/>
          </a:xfrm>
          <a:prstGeom prst="rect">
            <a:avLst/>
          </a:prstGeom>
        </p:spPr>
      </p:pic>
      <p:sp>
        <p:nvSpPr>
          <p:cNvPr id="11" name="TextBox 10">
            <a:extLst>
              <a:ext uri="{FF2B5EF4-FFF2-40B4-BE49-F238E27FC236}">
                <a16:creationId xmlns:a16="http://schemas.microsoft.com/office/drawing/2014/main" id="{6CB10EA8-58A3-5CFF-5FB4-D4814511136A}"/>
              </a:ext>
            </a:extLst>
          </p:cNvPr>
          <p:cNvSpPr txBox="1"/>
          <p:nvPr/>
        </p:nvSpPr>
        <p:spPr>
          <a:xfrm>
            <a:off x="838200" y="9563100"/>
            <a:ext cx="3581400" cy="369332"/>
          </a:xfrm>
          <a:prstGeom prst="rect">
            <a:avLst/>
          </a:prstGeom>
          <a:noFill/>
        </p:spPr>
        <p:txBody>
          <a:bodyPr wrap="square" rtlCol="0">
            <a:spAutoFit/>
          </a:bodyPr>
          <a:lstStyle/>
          <a:p>
            <a:r>
              <a:rPr lang="en-US" dirty="0"/>
              <a:t>Source: Yahoo News</a:t>
            </a:r>
          </a:p>
        </p:txBody>
      </p:sp>
    </p:spTree>
    <p:extLst>
      <p:ext uri="{BB962C8B-B14F-4D97-AF65-F5344CB8AC3E}">
        <p14:creationId xmlns:p14="http://schemas.microsoft.com/office/powerpoint/2010/main" val="3484495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F0EBD-9FA9-82A8-68E1-7241D0939957}"/>
              </a:ext>
            </a:extLst>
          </p:cNvPr>
          <p:cNvPicPr>
            <a:picLocks noChangeAspect="1"/>
          </p:cNvPicPr>
          <p:nvPr/>
        </p:nvPicPr>
        <p:blipFill>
          <a:blip r:embed="rId2"/>
          <a:stretch>
            <a:fillRect/>
          </a:stretch>
        </p:blipFill>
        <p:spPr>
          <a:xfrm>
            <a:off x="2438400" y="1269375"/>
            <a:ext cx="13716000" cy="7748250"/>
          </a:xfrm>
          <a:prstGeom prst="rect">
            <a:avLst/>
          </a:prstGeom>
        </p:spPr>
      </p:pic>
    </p:spTree>
    <p:extLst>
      <p:ext uri="{BB962C8B-B14F-4D97-AF65-F5344CB8AC3E}">
        <p14:creationId xmlns:p14="http://schemas.microsoft.com/office/powerpoint/2010/main" val="2026698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77643" y="154970"/>
            <a:ext cx="4222693" cy="943938"/>
          </a:xfrm>
          <a:custGeom>
            <a:avLst/>
            <a:gdLst/>
            <a:ahLst/>
            <a:cxnLst/>
            <a:rect l="l" t="t" r="r" b="b"/>
            <a:pathLst>
              <a:path w="4222693" h="943938">
                <a:moveTo>
                  <a:pt x="0" y="0"/>
                </a:moveTo>
                <a:lnTo>
                  <a:pt x="4222693" y="0"/>
                </a:lnTo>
                <a:lnTo>
                  <a:pt x="4222693" y="943938"/>
                </a:lnTo>
                <a:lnTo>
                  <a:pt x="0" y="943938"/>
                </a:lnTo>
                <a:lnTo>
                  <a:pt x="0" y="0"/>
                </a:lnTo>
                <a:close/>
              </a:path>
            </a:pathLst>
          </a:custGeom>
          <a:blipFill>
            <a:blip r:embed="rId2"/>
            <a:stretch>
              <a:fillRect l="-185125" b="-628950"/>
            </a:stretch>
          </a:blipFill>
        </p:spPr>
        <p:txBody>
          <a:bodyPr/>
          <a:lstStyle/>
          <a:p>
            <a:endParaRPr lang="en-US" dirty="0"/>
          </a:p>
        </p:txBody>
      </p:sp>
      <p:sp>
        <p:nvSpPr>
          <p:cNvPr id="3" name="Freeform 3"/>
          <p:cNvSpPr/>
          <p:nvPr/>
        </p:nvSpPr>
        <p:spPr>
          <a:xfrm>
            <a:off x="864610" y="3148488"/>
            <a:ext cx="2323362" cy="871261"/>
          </a:xfrm>
          <a:custGeom>
            <a:avLst/>
            <a:gdLst/>
            <a:ahLst/>
            <a:cxnLst/>
            <a:rect l="l" t="t" r="r" b="b"/>
            <a:pathLst>
              <a:path w="2323362" h="871261">
                <a:moveTo>
                  <a:pt x="0" y="0"/>
                </a:moveTo>
                <a:lnTo>
                  <a:pt x="2323362" y="0"/>
                </a:lnTo>
                <a:lnTo>
                  <a:pt x="2323362" y="871260"/>
                </a:lnTo>
                <a:lnTo>
                  <a:pt x="0" y="87126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695444" y="2883295"/>
            <a:ext cx="2491817" cy="1401647"/>
          </a:xfrm>
          <a:custGeom>
            <a:avLst/>
            <a:gdLst/>
            <a:ahLst/>
            <a:cxnLst/>
            <a:rect l="l" t="t" r="r" b="b"/>
            <a:pathLst>
              <a:path w="2491817" h="1401647">
                <a:moveTo>
                  <a:pt x="0" y="0"/>
                </a:moveTo>
                <a:lnTo>
                  <a:pt x="2491816" y="0"/>
                </a:lnTo>
                <a:lnTo>
                  <a:pt x="2491816" y="1401646"/>
                </a:lnTo>
                <a:lnTo>
                  <a:pt x="0" y="1401646"/>
                </a:lnTo>
                <a:lnTo>
                  <a:pt x="0" y="0"/>
                </a:lnTo>
                <a:close/>
              </a:path>
            </a:pathLst>
          </a:custGeom>
          <a:blipFill>
            <a:blip r:embed="rId4"/>
            <a:stretch>
              <a:fillRect/>
            </a:stretch>
          </a:blipFill>
        </p:spPr>
        <p:txBody>
          <a:bodyPr/>
          <a:lstStyle/>
          <a:p>
            <a:endParaRPr lang="en-US" dirty="0"/>
          </a:p>
        </p:txBody>
      </p:sp>
      <p:sp>
        <p:nvSpPr>
          <p:cNvPr id="5" name="Freeform 5"/>
          <p:cNvSpPr/>
          <p:nvPr/>
        </p:nvSpPr>
        <p:spPr>
          <a:xfrm>
            <a:off x="4766395" y="2940445"/>
            <a:ext cx="2110525" cy="1187170"/>
          </a:xfrm>
          <a:custGeom>
            <a:avLst/>
            <a:gdLst/>
            <a:ahLst/>
            <a:cxnLst/>
            <a:rect l="l" t="t" r="r" b="b"/>
            <a:pathLst>
              <a:path w="2110525" h="1187170">
                <a:moveTo>
                  <a:pt x="0" y="0"/>
                </a:moveTo>
                <a:lnTo>
                  <a:pt x="2110525" y="0"/>
                </a:lnTo>
                <a:lnTo>
                  <a:pt x="2110525" y="1187170"/>
                </a:lnTo>
                <a:lnTo>
                  <a:pt x="0" y="1187170"/>
                </a:lnTo>
                <a:lnTo>
                  <a:pt x="0" y="0"/>
                </a:lnTo>
                <a:close/>
              </a:path>
            </a:pathLst>
          </a:custGeom>
          <a:blipFill>
            <a:blip r:embed="rId5"/>
            <a:stretch>
              <a:fillRect/>
            </a:stretch>
          </a:blipFill>
        </p:spPr>
        <p:txBody>
          <a:bodyPr/>
          <a:lstStyle/>
          <a:p>
            <a:endParaRPr lang="en-US" dirty="0"/>
          </a:p>
        </p:txBody>
      </p:sp>
      <p:sp>
        <p:nvSpPr>
          <p:cNvPr id="6" name="Freeform 6"/>
          <p:cNvSpPr/>
          <p:nvPr/>
        </p:nvSpPr>
        <p:spPr>
          <a:xfrm>
            <a:off x="6849919" y="2694606"/>
            <a:ext cx="1779024" cy="1779024"/>
          </a:xfrm>
          <a:custGeom>
            <a:avLst/>
            <a:gdLst/>
            <a:ahLst/>
            <a:cxnLst/>
            <a:rect l="l" t="t" r="r" b="b"/>
            <a:pathLst>
              <a:path w="1779024" h="1779024">
                <a:moveTo>
                  <a:pt x="0" y="0"/>
                </a:moveTo>
                <a:lnTo>
                  <a:pt x="1779024" y="0"/>
                </a:lnTo>
                <a:lnTo>
                  <a:pt x="1779024" y="1779024"/>
                </a:lnTo>
                <a:lnTo>
                  <a:pt x="0" y="1779024"/>
                </a:lnTo>
                <a:lnTo>
                  <a:pt x="0" y="0"/>
                </a:lnTo>
                <a:close/>
              </a:path>
            </a:pathLst>
          </a:custGeom>
          <a:blipFill>
            <a:blip r:embed="rId6"/>
            <a:stretch>
              <a:fillRect/>
            </a:stretch>
          </a:blipFill>
        </p:spPr>
        <p:txBody>
          <a:bodyPr/>
          <a:lstStyle/>
          <a:p>
            <a:endParaRPr lang="en-US" dirty="0"/>
          </a:p>
        </p:txBody>
      </p:sp>
      <p:sp>
        <p:nvSpPr>
          <p:cNvPr id="7" name="Freeform 7"/>
          <p:cNvSpPr/>
          <p:nvPr/>
        </p:nvSpPr>
        <p:spPr>
          <a:xfrm>
            <a:off x="3320868" y="4473630"/>
            <a:ext cx="1298118" cy="1298118"/>
          </a:xfrm>
          <a:custGeom>
            <a:avLst/>
            <a:gdLst/>
            <a:ahLst/>
            <a:cxnLst/>
            <a:rect l="l" t="t" r="r" b="b"/>
            <a:pathLst>
              <a:path w="1298118" h="1298118">
                <a:moveTo>
                  <a:pt x="0" y="0"/>
                </a:moveTo>
                <a:lnTo>
                  <a:pt x="1298118" y="0"/>
                </a:lnTo>
                <a:lnTo>
                  <a:pt x="1298118" y="1298118"/>
                </a:lnTo>
                <a:lnTo>
                  <a:pt x="0" y="1298118"/>
                </a:lnTo>
                <a:lnTo>
                  <a:pt x="0" y="0"/>
                </a:lnTo>
                <a:close/>
              </a:path>
            </a:pathLst>
          </a:custGeom>
          <a:blipFill>
            <a:blip r:embed="rId7"/>
            <a:stretch>
              <a:fillRect/>
            </a:stretch>
          </a:blipFill>
        </p:spPr>
        <p:txBody>
          <a:bodyPr/>
          <a:lstStyle/>
          <a:p>
            <a:endParaRPr lang="en-US" dirty="0"/>
          </a:p>
        </p:txBody>
      </p:sp>
      <p:sp>
        <p:nvSpPr>
          <p:cNvPr id="8" name="Freeform 8"/>
          <p:cNvSpPr/>
          <p:nvPr/>
        </p:nvSpPr>
        <p:spPr>
          <a:xfrm>
            <a:off x="4565113" y="3592758"/>
            <a:ext cx="3670735" cy="2064788"/>
          </a:xfrm>
          <a:custGeom>
            <a:avLst/>
            <a:gdLst/>
            <a:ahLst/>
            <a:cxnLst/>
            <a:rect l="l" t="t" r="r" b="b"/>
            <a:pathLst>
              <a:path w="3670735" h="2064788">
                <a:moveTo>
                  <a:pt x="0" y="0"/>
                </a:moveTo>
                <a:lnTo>
                  <a:pt x="3670735" y="0"/>
                </a:lnTo>
                <a:lnTo>
                  <a:pt x="3670735" y="2064788"/>
                </a:lnTo>
                <a:lnTo>
                  <a:pt x="0" y="2064788"/>
                </a:lnTo>
                <a:lnTo>
                  <a:pt x="0" y="0"/>
                </a:lnTo>
                <a:close/>
              </a:path>
            </a:pathLst>
          </a:custGeom>
          <a:blipFill>
            <a:blip r:embed="rId8"/>
            <a:stretch>
              <a:fillRect/>
            </a:stretch>
          </a:blipFill>
        </p:spPr>
        <p:txBody>
          <a:bodyPr/>
          <a:lstStyle/>
          <a:p>
            <a:endParaRPr lang="en-US" dirty="0"/>
          </a:p>
        </p:txBody>
      </p:sp>
      <p:sp>
        <p:nvSpPr>
          <p:cNvPr id="9" name="Freeform 9"/>
          <p:cNvSpPr/>
          <p:nvPr/>
        </p:nvSpPr>
        <p:spPr>
          <a:xfrm>
            <a:off x="1214600" y="4996707"/>
            <a:ext cx="1623383" cy="1370494"/>
          </a:xfrm>
          <a:custGeom>
            <a:avLst/>
            <a:gdLst/>
            <a:ahLst/>
            <a:cxnLst/>
            <a:rect l="l" t="t" r="r" b="b"/>
            <a:pathLst>
              <a:path w="1623383" h="1370494">
                <a:moveTo>
                  <a:pt x="0" y="0"/>
                </a:moveTo>
                <a:lnTo>
                  <a:pt x="1623382" y="0"/>
                </a:lnTo>
                <a:lnTo>
                  <a:pt x="1623382" y="1370494"/>
                </a:lnTo>
                <a:lnTo>
                  <a:pt x="0" y="1370494"/>
                </a:lnTo>
                <a:lnTo>
                  <a:pt x="0" y="0"/>
                </a:lnTo>
                <a:close/>
              </a:path>
            </a:pathLst>
          </a:custGeom>
          <a:blipFill>
            <a:blip r:embed="rId9"/>
            <a:stretch>
              <a:fillRect/>
            </a:stretch>
          </a:blipFill>
        </p:spPr>
        <p:txBody>
          <a:bodyPr/>
          <a:lstStyle/>
          <a:p>
            <a:endParaRPr lang="en-US" dirty="0"/>
          </a:p>
        </p:txBody>
      </p:sp>
      <p:sp>
        <p:nvSpPr>
          <p:cNvPr id="10" name="Freeform 10"/>
          <p:cNvSpPr/>
          <p:nvPr/>
        </p:nvSpPr>
        <p:spPr>
          <a:xfrm>
            <a:off x="597403" y="3669880"/>
            <a:ext cx="2857777" cy="1607500"/>
          </a:xfrm>
          <a:custGeom>
            <a:avLst/>
            <a:gdLst/>
            <a:ahLst/>
            <a:cxnLst/>
            <a:rect l="l" t="t" r="r" b="b"/>
            <a:pathLst>
              <a:path w="2857777" h="1607500">
                <a:moveTo>
                  <a:pt x="0" y="0"/>
                </a:moveTo>
                <a:lnTo>
                  <a:pt x="2857777" y="0"/>
                </a:lnTo>
                <a:lnTo>
                  <a:pt x="2857777" y="1607500"/>
                </a:lnTo>
                <a:lnTo>
                  <a:pt x="0" y="1607500"/>
                </a:lnTo>
                <a:lnTo>
                  <a:pt x="0" y="0"/>
                </a:lnTo>
                <a:close/>
              </a:path>
            </a:pathLst>
          </a:custGeom>
          <a:blipFill>
            <a:blip r:embed="rId10"/>
            <a:stretch>
              <a:fillRect/>
            </a:stretch>
          </a:blipFill>
        </p:spPr>
        <p:txBody>
          <a:bodyPr/>
          <a:lstStyle/>
          <a:p>
            <a:endParaRPr lang="en-US" dirty="0"/>
          </a:p>
        </p:txBody>
      </p:sp>
      <p:sp>
        <p:nvSpPr>
          <p:cNvPr id="11" name="Freeform 11"/>
          <p:cNvSpPr/>
          <p:nvPr/>
        </p:nvSpPr>
        <p:spPr>
          <a:xfrm>
            <a:off x="4465559" y="5799343"/>
            <a:ext cx="3007579" cy="1263183"/>
          </a:xfrm>
          <a:custGeom>
            <a:avLst/>
            <a:gdLst/>
            <a:ahLst/>
            <a:cxnLst/>
            <a:rect l="l" t="t" r="r" b="b"/>
            <a:pathLst>
              <a:path w="3007579" h="1263183">
                <a:moveTo>
                  <a:pt x="0" y="0"/>
                </a:moveTo>
                <a:lnTo>
                  <a:pt x="3007579" y="0"/>
                </a:lnTo>
                <a:lnTo>
                  <a:pt x="3007579" y="1263183"/>
                </a:lnTo>
                <a:lnTo>
                  <a:pt x="0" y="1263183"/>
                </a:lnTo>
                <a:lnTo>
                  <a:pt x="0" y="0"/>
                </a:lnTo>
                <a:close/>
              </a:path>
            </a:pathLst>
          </a:custGeom>
          <a:blipFill>
            <a:blip r:embed="rId11"/>
            <a:stretch>
              <a:fillRect/>
            </a:stretch>
          </a:blipFill>
        </p:spPr>
        <p:txBody>
          <a:bodyPr/>
          <a:lstStyle/>
          <a:p>
            <a:endParaRPr lang="en-US" dirty="0"/>
          </a:p>
        </p:txBody>
      </p:sp>
      <p:sp>
        <p:nvSpPr>
          <p:cNvPr id="12" name="Freeform 12"/>
          <p:cNvSpPr/>
          <p:nvPr/>
        </p:nvSpPr>
        <p:spPr>
          <a:xfrm>
            <a:off x="1972985" y="5122689"/>
            <a:ext cx="3214275" cy="2571420"/>
          </a:xfrm>
          <a:custGeom>
            <a:avLst/>
            <a:gdLst/>
            <a:ahLst/>
            <a:cxnLst/>
            <a:rect l="l" t="t" r="r" b="b"/>
            <a:pathLst>
              <a:path w="3214275" h="2571420">
                <a:moveTo>
                  <a:pt x="0" y="0"/>
                </a:moveTo>
                <a:lnTo>
                  <a:pt x="3214275" y="0"/>
                </a:lnTo>
                <a:lnTo>
                  <a:pt x="3214275" y="2571420"/>
                </a:lnTo>
                <a:lnTo>
                  <a:pt x="0" y="2571420"/>
                </a:lnTo>
                <a:lnTo>
                  <a:pt x="0" y="0"/>
                </a:lnTo>
                <a:close/>
              </a:path>
            </a:pathLst>
          </a:custGeom>
          <a:blipFill>
            <a:blip r:embed="rId12"/>
            <a:stretch>
              <a:fillRect/>
            </a:stretch>
          </a:blipFill>
        </p:spPr>
        <p:txBody>
          <a:bodyPr/>
          <a:lstStyle/>
          <a:p>
            <a:endParaRPr lang="en-US" dirty="0"/>
          </a:p>
        </p:txBody>
      </p:sp>
      <p:sp>
        <p:nvSpPr>
          <p:cNvPr id="13" name="Freeform 13"/>
          <p:cNvSpPr/>
          <p:nvPr/>
        </p:nvSpPr>
        <p:spPr>
          <a:xfrm>
            <a:off x="6988413" y="5050362"/>
            <a:ext cx="1316839" cy="1316839"/>
          </a:xfrm>
          <a:custGeom>
            <a:avLst/>
            <a:gdLst/>
            <a:ahLst/>
            <a:cxnLst/>
            <a:rect l="l" t="t" r="r" b="b"/>
            <a:pathLst>
              <a:path w="1316839" h="1316839">
                <a:moveTo>
                  <a:pt x="0" y="0"/>
                </a:moveTo>
                <a:lnTo>
                  <a:pt x="1316839" y="0"/>
                </a:lnTo>
                <a:lnTo>
                  <a:pt x="1316839" y="1316839"/>
                </a:lnTo>
                <a:lnTo>
                  <a:pt x="0" y="1316839"/>
                </a:lnTo>
                <a:lnTo>
                  <a:pt x="0" y="0"/>
                </a:lnTo>
                <a:close/>
              </a:path>
            </a:pathLst>
          </a:custGeom>
          <a:blipFill>
            <a:blip r:embed="rId13"/>
            <a:stretch>
              <a:fillRect/>
            </a:stretch>
          </a:blipFill>
        </p:spPr>
        <p:txBody>
          <a:bodyPr/>
          <a:lstStyle/>
          <a:p>
            <a:endParaRPr lang="en-US" dirty="0"/>
          </a:p>
        </p:txBody>
      </p:sp>
      <p:grpSp>
        <p:nvGrpSpPr>
          <p:cNvPr id="14" name="Group 14"/>
          <p:cNvGrpSpPr/>
          <p:nvPr/>
        </p:nvGrpSpPr>
        <p:grpSpPr>
          <a:xfrm>
            <a:off x="625865" y="7186351"/>
            <a:ext cx="7679387" cy="2646844"/>
            <a:chOff x="0" y="0"/>
            <a:chExt cx="2022555" cy="697111"/>
          </a:xfrm>
        </p:grpSpPr>
        <p:sp>
          <p:nvSpPr>
            <p:cNvPr id="15" name="Freeform 15"/>
            <p:cNvSpPr/>
            <p:nvPr/>
          </p:nvSpPr>
          <p:spPr>
            <a:xfrm>
              <a:off x="0" y="0"/>
              <a:ext cx="2022555" cy="697111"/>
            </a:xfrm>
            <a:custGeom>
              <a:avLst/>
              <a:gdLst/>
              <a:ahLst/>
              <a:cxnLst/>
              <a:rect l="l" t="t" r="r" b="b"/>
              <a:pathLst>
                <a:path w="2022555" h="697111">
                  <a:moveTo>
                    <a:pt x="51415" y="0"/>
                  </a:moveTo>
                  <a:lnTo>
                    <a:pt x="1971139" y="0"/>
                  </a:lnTo>
                  <a:cubicBezTo>
                    <a:pt x="1999535" y="0"/>
                    <a:pt x="2022555" y="23019"/>
                    <a:pt x="2022555" y="51415"/>
                  </a:cubicBezTo>
                  <a:lnTo>
                    <a:pt x="2022555" y="645696"/>
                  </a:lnTo>
                  <a:cubicBezTo>
                    <a:pt x="2022555" y="674092"/>
                    <a:pt x="1999535" y="697111"/>
                    <a:pt x="1971139" y="697111"/>
                  </a:cubicBezTo>
                  <a:lnTo>
                    <a:pt x="51415" y="697111"/>
                  </a:lnTo>
                  <a:cubicBezTo>
                    <a:pt x="23019" y="697111"/>
                    <a:pt x="0" y="674092"/>
                    <a:pt x="0" y="645696"/>
                  </a:cubicBezTo>
                  <a:lnTo>
                    <a:pt x="0" y="51415"/>
                  </a:lnTo>
                  <a:cubicBezTo>
                    <a:pt x="0" y="23019"/>
                    <a:pt x="23019" y="0"/>
                    <a:pt x="51415" y="0"/>
                  </a:cubicBezTo>
                  <a:close/>
                </a:path>
              </a:pathLst>
            </a:custGeom>
            <a:solidFill>
              <a:srgbClr val="C4C3C3">
                <a:alpha val="54902"/>
              </a:srgbClr>
            </a:solidFill>
          </p:spPr>
          <p:txBody>
            <a:bodyPr/>
            <a:lstStyle/>
            <a:p>
              <a:endParaRPr lang="en-US" dirty="0"/>
            </a:p>
          </p:txBody>
        </p:sp>
        <p:sp>
          <p:nvSpPr>
            <p:cNvPr id="16" name="TextBox 16"/>
            <p:cNvSpPr txBox="1"/>
            <p:nvPr/>
          </p:nvSpPr>
          <p:spPr>
            <a:xfrm>
              <a:off x="0" y="-38100"/>
              <a:ext cx="2022555" cy="735211"/>
            </a:xfrm>
            <a:prstGeom prst="rect">
              <a:avLst/>
            </a:prstGeom>
          </p:spPr>
          <p:txBody>
            <a:bodyPr lIns="50800" tIns="50800" rIns="50800" bIns="50800" rtlCol="0" anchor="ctr"/>
            <a:lstStyle/>
            <a:p>
              <a:pPr algn="ctr">
                <a:lnSpc>
                  <a:spcPts val="2520"/>
                </a:lnSpc>
              </a:pPr>
              <a:endParaRPr dirty="0"/>
            </a:p>
          </p:txBody>
        </p:sp>
      </p:grpSp>
      <p:sp>
        <p:nvSpPr>
          <p:cNvPr id="18" name="Freeform 18"/>
          <p:cNvSpPr/>
          <p:nvPr/>
        </p:nvSpPr>
        <p:spPr>
          <a:xfrm>
            <a:off x="936132" y="8151309"/>
            <a:ext cx="3105317" cy="1746741"/>
          </a:xfrm>
          <a:custGeom>
            <a:avLst/>
            <a:gdLst/>
            <a:ahLst/>
            <a:cxnLst/>
            <a:rect l="l" t="t" r="r" b="b"/>
            <a:pathLst>
              <a:path w="3105317" h="1746741">
                <a:moveTo>
                  <a:pt x="0" y="0"/>
                </a:moveTo>
                <a:lnTo>
                  <a:pt x="3105317" y="0"/>
                </a:lnTo>
                <a:lnTo>
                  <a:pt x="3105317" y="1746741"/>
                </a:lnTo>
                <a:lnTo>
                  <a:pt x="0" y="1746741"/>
                </a:lnTo>
                <a:lnTo>
                  <a:pt x="0" y="0"/>
                </a:lnTo>
                <a:close/>
              </a:path>
            </a:pathLst>
          </a:custGeom>
          <a:blipFill>
            <a:blip r:embed="rId14"/>
            <a:stretch>
              <a:fillRect/>
            </a:stretch>
          </a:blipFill>
        </p:spPr>
        <p:txBody>
          <a:bodyPr/>
          <a:lstStyle/>
          <a:p>
            <a:endParaRPr lang="en-US" dirty="0"/>
          </a:p>
        </p:txBody>
      </p:sp>
      <p:sp>
        <p:nvSpPr>
          <p:cNvPr id="19" name="Freeform 19"/>
          <p:cNvSpPr/>
          <p:nvPr/>
        </p:nvSpPr>
        <p:spPr>
          <a:xfrm>
            <a:off x="3583829" y="7366276"/>
            <a:ext cx="2504008" cy="1143497"/>
          </a:xfrm>
          <a:custGeom>
            <a:avLst/>
            <a:gdLst/>
            <a:ahLst/>
            <a:cxnLst/>
            <a:rect l="l" t="t" r="r" b="b"/>
            <a:pathLst>
              <a:path w="2504008" h="1143497">
                <a:moveTo>
                  <a:pt x="0" y="0"/>
                </a:moveTo>
                <a:lnTo>
                  <a:pt x="2504009" y="0"/>
                </a:lnTo>
                <a:lnTo>
                  <a:pt x="2504009" y="1143497"/>
                </a:lnTo>
                <a:lnTo>
                  <a:pt x="0" y="1143497"/>
                </a:lnTo>
                <a:lnTo>
                  <a:pt x="0" y="0"/>
                </a:lnTo>
                <a:close/>
              </a:path>
            </a:pathLst>
          </a:custGeom>
          <a:blipFill>
            <a:blip r:embed="rId15"/>
            <a:stretch>
              <a:fillRect/>
            </a:stretch>
          </a:blipFill>
        </p:spPr>
        <p:txBody>
          <a:bodyPr/>
          <a:lstStyle/>
          <a:p>
            <a:endParaRPr lang="en-US" dirty="0"/>
          </a:p>
        </p:txBody>
      </p:sp>
      <p:sp>
        <p:nvSpPr>
          <p:cNvPr id="20" name="Freeform 20"/>
          <p:cNvSpPr/>
          <p:nvPr/>
        </p:nvSpPr>
        <p:spPr>
          <a:xfrm>
            <a:off x="3331737" y="8737650"/>
            <a:ext cx="3997870" cy="1046318"/>
          </a:xfrm>
          <a:custGeom>
            <a:avLst/>
            <a:gdLst/>
            <a:ahLst/>
            <a:cxnLst/>
            <a:rect l="l" t="t" r="r" b="b"/>
            <a:pathLst>
              <a:path w="3997870" h="1046318">
                <a:moveTo>
                  <a:pt x="0" y="0"/>
                </a:moveTo>
                <a:lnTo>
                  <a:pt x="3997870" y="0"/>
                </a:lnTo>
                <a:lnTo>
                  <a:pt x="3997870" y="1046318"/>
                </a:lnTo>
                <a:lnTo>
                  <a:pt x="0" y="1046318"/>
                </a:lnTo>
                <a:lnTo>
                  <a:pt x="0" y="0"/>
                </a:lnTo>
                <a:close/>
              </a:path>
            </a:pathLst>
          </a:custGeom>
          <a:blipFill>
            <a:blip r:embed="rId16"/>
            <a:stretch>
              <a:fillRect/>
            </a:stretch>
          </a:blipFill>
        </p:spPr>
        <p:txBody>
          <a:bodyPr/>
          <a:lstStyle/>
          <a:p>
            <a:endParaRPr lang="en-US" dirty="0"/>
          </a:p>
        </p:txBody>
      </p:sp>
      <p:sp>
        <p:nvSpPr>
          <p:cNvPr id="22" name="Freeform 22"/>
          <p:cNvSpPr/>
          <p:nvPr/>
        </p:nvSpPr>
        <p:spPr>
          <a:xfrm>
            <a:off x="9858644" y="3663182"/>
            <a:ext cx="3536259" cy="923260"/>
          </a:xfrm>
          <a:custGeom>
            <a:avLst/>
            <a:gdLst/>
            <a:ahLst/>
            <a:cxnLst/>
            <a:rect l="l" t="t" r="r" b="b"/>
            <a:pathLst>
              <a:path w="3536259" h="923260">
                <a:moveTo>
                  <a:pt x="0" y="0"/>
                </a:moveTo>
                <a:lnTo>
                  <a:pt x="3536259" y="0"/>
                </a:lnTo>
                <a:lnTo>
                  <a:pt x="3536259" y="923260"/>
                </a:lnTo>
                <a:lnTo>
                  <a:pt x="0" y="9232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23" name="Freeform 23"/>
          <p:cNvSpPr/>
          <p:nvPr/>
        </p:nvSpPr>
        <p:spPr>
          <a:xfrm>
            <a:off x="9829152" y="4586442"/>
            <a:ext cx="3595243" cy="1517991"/>
          </a:xfrm>
          <a:custGeom>
            <a:avLst/>
            <a:gdLst/>
            <a:ahLst/>
            <a:cxnLst/>
            <a:rect l="l" t="t" r="r" b="b"/>
            <a:pathLst>
              <a:path w="3595243" h="1517991">
                <a:moveTo>
                  <a:pt x="0" y="0"/>
                </a:moveTo>
                <a:lnTo>
                  <a:pt x="3595243" y="0"/>
                </a:lnTo>
                <a:lnTo>
                  <a:pt x="3595243" y="1517991"/>
                </a:lnTo>
                <a:lnTo>
                  <a:pt x="0" y="1517991"/>
                </a:lnTo>
                <a:lnTo>
                  <a:pt x="0" y="0"/>
                </a:lnTo>
                <a:close/>
              </a:path>
            </a:pathLst>
          </a:custGeom>
          <a:blipFill>
            <a:blip r:embed="rId19"/>
            <a:stretch>
              <a:fillRect/>
            </a:stretch>
          </a:blipFill>
        </p:spPr>
        <p:txBody>
          <a:bodyPr/>
          <a:lstStyle/>
          <a:p>
            <a:endParaRPr lang="en-US" dirty="0"/>
          </a:p>
        </p:txBody>
      </p:sp>
      <p:sp>
        <p:nvSpPr>
          <p:cNvPr id="24" name="Freeform 24"/>
          <p:cNvSpPr/>
          <p:nvPr/>
        </p:nvSpPr>
        <p:spPr>
          <a:xfrm>
            <a:off x="13384607" y="4889257"/>
            <a:ext cx="3914038" cy="2875435"/>
          </a:xfrm>
          <a:custGeom>
            <a:avLst/>
            <a:gdLst/>
            <a:ahLst/>
            <a:cxnLst/>
            <a:rect l="l" t="t" r="r" b="b"/>
            <a:pathLst>
              <a:path w="3914038" h="2875435">
                <a:moveTo>
                  <a:pt x="0" y="0"/>
                </a:moveTo>
                <a:lnTo>
                  <a:pt x="3914038" y="0"/>
                </a:lnTo>
                <a:lnTo>
                  <a:pt x="3914038" y="2875435"/>
                </a:lnTo>
                <a:lnTo>
                  <a:pt x="0" y="2875435"/>
                </a:lnTo>
                <a:lnTo>
                  <a:pt x="0" y="0"/>
                </a:lnTo>
                <a:close/>
              </a:path>
            </a:pathLst>
          </a:custGeom>
          <a:blipFill>
            <a:blip r:embed="rId20"/>
            <a:stretch>
              <a:fillRect t="-36119"/>
            </a:stretch>
          </a:blipFill>
        </p:spPr>
        <p:txBody>
          <a:bodyPr/>
          <a:lstStyle/>
          <a:p>
            <a:endParaRPr lang="en-US" dirty="0"/>
          </a:p>
        </p:txBody>
      </p:sp>
      <p:sp>
        <p:nvSpPr>
          <p:cNvPr id="25" name="Freeform 25"/>
          <p:cNvSpPr/>
          <p:nvPr/>
        </p:nvSpPr>
        <p:spPr>
          <a:xfrm>
            <a:off x="13691095" y="3408179"/>
            <a:ext cx="1569231" cy="1734341"/>
          </a:xfrm>
          <a:custGeom>
            <a:avLst/>
            <a:gdLst/>
            <a:ahLst/>
            <a:cxnLst/>
            <a:rect l="l" t="t" r="r" b="b"/>
            <a:pathLst>
              <a:path w="1569231" h="1734341">
                <a:moveTo>
                  <a:pt x="0" y="0"/>
                </a:moveTo>
                <a:lnTo>
                  <a:pt x="1569231" y="0"/>
                </a:lnTo>
                <a:lnTo>
                  <a:pt x="1569231" y="1734340"/>
                </a:lnTo>
                <a:lnTo>
                  <a:pt x="0" y="1734340"/>
                </a:lnTo>
                <a:lnTo>
                  <a:pt x="0" y="0"/>
                </a:lnTo>
                <a:close/>
              </a:path>
            </a:pathLst>
          </a:custGeom>
          <a:blipFill>
            <a:blip r:embed="rId21"/>
            <a:stretch>
              <a:fillRect r="-115517"/>
            </a:stretch>
          </a:blipFill>
        </p:spPr>
        <p:txBody>
          <a:bodyPr/>
          <a:lstStyle/>
          <a:p>
            <a:endParaRPr lang="en-US" dirty="0"/>
          </a:p>
        </p:txBody>
      </p:sp>
      <p:sp>
        <p:nvSpPr>
          <p:cNvPr id="26" name="Freeform 26"/>
          <p:cNvSpPr/>
          <p:nvPr/>
        </p:nvSpPr>
        <p:spPr>
          <a:xfrm>
            <a:off x="15061778" y="3389129"/>
            <a:ext cx="1643533" cy="1734341"/>
          </a:xfrm>
          <a:custGeom>
            <a:avLst/>
            <a:gdLst/>
            <a:ahLst/>
            <a:cxnLst/>
            <a:rect l="l" t="t" r="r" b="b"/>
            <a:pathLst>
              <a:path w="1643533" h="1734341">
                <a:moveTo>
                  <a:pt x="0" y="0"/>
                </a:moveTo>
                <a:lnTo>
                  <a:pt x="1643533" y="0"/>
                </a:lnTo>
                <a:lnTo>
                  <a:pt x="1643533" y="1734340"/>
                </a:lnTo>
                <a:lnTo>
                  <a:pt x="0" y="1734340"/>
                </a:lnTo>
                <a:lnTo>
                  <a:pt x="0" y="0"/>
                </a:lnTo>
                <a:close/>
              </a:path>
            </a:pathLst>
          </a:custGeom>
          <a:blipFill>
            <a:blip r:embed="rId21"/>
            <a:stretch>
              <a:fillRect l="-105774"/>
            </a:stretch>
          </a:blipFill>
        </p:spPr>
        <p:txBody>
          <a:bodyPr/>
          <a:lstStyle/>
          <a:p>
            <a:endParaRPr lang="en-US" dirty="0"/>
          </a:p>
        </p:txBody>
      </p:sp>
      <p:grpSp>
        <p:nvGrpSpPr>
          <p:cNvPr id="27" name="Group 27"/>
          <p:cNvGrpSpPr/>
          <p:nvPr/>
        </p:nvGrpSpPr>
        <p:grpSpPr>
          <a:xfrm>
            <a:off x="9701706" y="7209319"/>
            <a:ext cx="7743435" cy="2646844"/>
            <a:chOff x="0" y="0"/>
            <a:chExt cx="2039423" cy="697111"/>
          </a:xfrm>
        </p:grpSpPr>
        <p:sp>
          <p:nvSpPr>
            <p:cNvPr id="28" name="Freeform 28"/>
            <p:cNvSpPr/>
            <p:nvPr/>
          </p:nvSpPr>
          <p:spPr>
            <a:xfrm>
              <a:off x="0" y="0"/>
              <a:ext cx="2039423" cy="697111"/>
            </a:xfrm>
            <a:custGeom>
              <a:avLst/>
              <a:gdLst/>
              <a:ahLst/>
              <a:cxnLst/>
              <a:rect l="l" t="t" r="r" b="b"/>
              <a:pathLst>
                <a:path w="2039423" h="697111">
                  <a:moveTo>
                    <a:pt x="50990" y="0"/>
                  </a:moveTo>
                  <a:lnTo>
                    <a:pt x="1988433" y="0"/>
                  </a:lnTo>
                  <a:cubicBezTo>
                    <a:pt x="2001957" y="0"/>
                    <a:pt x="2014926" y="5372"/>
                    <a:pt x="2024489" y="14935"/>
                  </a:cubicBezTo>
                  <a:cubicBezTo>
                    <a:pt x="2034051" y="24497"/>
                    <a:pt x="2039423" y="37467"/>
                    <a:pt x="2039423" y="50990"/>
                  </a:cubicBezTo>
                  <a:lnTo>
                    <a:pt x="2039423" y="646121"/>
                  </a:lnTo>
                  <a:cubicBezTo>
                    <a:pt x="2039423" y="659645"/>
                    <a:pt x="2034051" y="672614"/>
                    <a:pt x="2024489" y="682176"/>
                  </a:cubicBezTo>
                  <a:cubicBezTo>
                    <a:pt x="2014926" y="691739"/>
                    <a:pt x="2001957" y="697111"/>
                    <a:pt x="1988433" y="697111"/>
                  </a:cubicBezTo>
                  <a:lnTo>
                    <a:pt x="50990" y="697111"/>
                  </a:lnTo>
                  <a:cubicBezTo>
                    <a:pt x="37467" y="697111"/>
                    <a:pt x="24497" y="691739"/>
                    <a:pt x="14935" y="682176"/>
                  </a:cubicBezTo>
                  <a:cubicBezTo>
                    <a:pt x="5372" y="672614"/>
                    <a:pt x="0" y="659645"/>
                    <a:pt x="0" y="646121"/>
                  </a:cubicBezTo>
                  <a:lnTo>
                    <a:pt x="0" y="50990"/>
                  </a:lnTo>
                  <a:cubicBezTo>
                    <a:pt x="0" y="37467"/>
                    <a:pt x="5372" y="24497"/>
                    <a:pt x="14935" y="14935"/>
                  </a:cubicBezTo>
                  <a:cubicBezTo>
                    <a:pt x="24497" y="5372"/>
                    <a:pt x="37467" y="0"/>
                    <a:pt x="50990" y="0"/>
                  </a:cubicBezTo>
                  <a:close/>
                </a:path>
              </a:pathLst>
            </a:custGeom>
            <a:solidFill>
              <a:srgbClr val="C4C3C3">
                <a:alpha val="54902"/>
              </a:srgbClr>
            </a:solidFill>
          </p:spPr>
          <p:txBody>
            <a:bodyPr/>
            <a:lstStyle/>
            <a:p>
              <a:endParaRPr lang="en-US" dirty="0"/>
            </a:p>
          </p:txBody>
        </p:sp>
        <p:sp>
          <p:nvSpPr>
            <p:cNvPr id="29" name="TextBox 29"/>
            <p:cNvSpPr txBox="1"/>
            <p:nvPr/>
          </p:nvSpPr>
          <p:spPr>
            <a:xfrm>
              <a:off x="0" y="-38100"/>
              <a:ext cx="2039423" cy="735211"/>
            </a:xfrm>
            <a:prstGeom prst="rect">
              <a:avLst/>
            </a:prstGeom>
          </p:spPr>
          <p:txBody>
            <a:bodyPr lIns="50800" tIns="50800" rIns="50800" bIns="50800" rtlCol="0" anchor="ctr"/>
            <a:lstStyle/>
            <a:p>
              <a:pPr algn="ctr">
                <a:lnSpc>
                  <a:spcPts val="2520"/>
                </a:lnSpc>
              </a:pPr>
              <a:endParaRPr dirty="0"/>
            </a:p>
          </p:txBody>
        </p:sp>
      </p:grpSp>
      <p:sp>
        <p:nvSpPr>
          <p:cNvPr id="30" name="Freeform 30"/>
          <p:cNvSpPr/>
          <p:nvPr/>
        </p:nvSpPr>
        <p:spPr>
          <a:xfrm>
            <a:off x="8787310" y="6989249"/>
            <a:ext cx="4392703" cy="2928469"/>
          </a:xfrm>
          <a:custGeom>
            <a:avLst/>
            <a:gdLst/>
            <a:ahLst/>
            <a:cxnLst/>
            <a:rect l="l" t="t" r="r" b="b"/>
            <a:pathLst>
              <a:path w="4392703" h="2928469">
                <a:moveTo>
                  <a:pt x="0" y="0"/>
                </a:moveTo>
                <a:lnTo>
                  <a:pt x="4392703" y="0"/>
                </a:lnTo>
                <a:lnTo>
                  <a:pt x="4392703" y="2928469"/>
                </a:lnTo>
                <a:lnTo>
                  <a:pt x="0" y="2928469"/>
                </a:lnTo>
                <a:lnTo>
                  <a:pt x="0" y="0"/>
                </a:lnTo>
                <a:close/>
              </a:path>
            </a:pathLst>
          </a:custGeom>
          <a:blipFill>
            <a:blip r:embed="rId22"/>
            <a:stretch>
              <a:fillRect/>
            </a:stretch>
          </a:blipFill>
        </p:spPr>
        <p:txBody>
          <a:bodyPr/>
          <a:lstStyle/>
          <a:p>
            <a:endParaRPr lang="en-US" dirty="0"/>
          </a:p>
        </p:txBody>
      </p:sp>
      <p:sp>
        <p:nvSpPr>
          <p:cNvPr id="31" name="Freeform 31"/>
          <p:cNvSpPr/>
          <p:nvPr/>
        </p:nvSpPr>
        <p:spPr>
          <a:xfrm>
            <a:off x="14405532" y="7586241"/>
            <a:ext cx="2853768" cy="1892999"/>
          </a:xfrm>
          <a:custGeom>
            <a:avLst/>
            <a:gdLst/>
            <a:ahLst/>
            <a:cxnLst/>
            <a:rect l="l" t="t" r="r" b="b"/>
            <a:pathLst>
              <a:path w="2853768" h="1892999">
                <a:moveTo>
                  <a:pt x="0" y="0"/>
                </a:moveTo>
                <a:lnTo>
                  <a:pt x="2853768" y="0"/>
                </a:lnTo>
                <a:lnTo>
                  <a:pt x="2853768" y="1892999"/>
                </a:lnTo>
                <a:lnTo>
                  <a:pt x="0" y="1892999"/>
                </a:lnTo>
                <a:lnTo>
                  <a:pt x="0" y="0"/>
                </a:lnTo>
                <a:close/>
              </a:path>
            </a:pathLst>
          </a:custGeom>
          <a:blipFill>
            <a:blip r:embed="rId23"/>
            <a:stretch>
              <a:fillRect/>
            </a:stretch>
          </a:blipFill>
        </p:spPr>
        <p:txBody>
          <a:bodyPr/>
          <a:lstStyle/>
          <a:p>
            <a:endParaRPr lang="en-US" dirty="0"/>
          </a:p>
        </p:txBody>
      </p:sp>
      <p:sp>
        <p:nvSpPr>
          <p:cNvPr id="32" name="Freeform 32"/>
          <p:cNvSpPr/>
          <p:nvPr/>
        </p:nvSpPr>
        <p:spPr>
          <a:xfrm>
            <a:off x="12196855" y="7637731"/>
            <a:ext cx="1949377" cy="1949377"/>
          </a:xfrm>
          <a:custGeom>
            <a:avLst/>
            <a:gdLst/>
            <a:ahLst/>
            <a:cxnLst/>
            <a:rect l="l" t="t" r="r" b="b"/>
            <a:pathLst>
              <a:path w="1949377" h="1949377">
                <a:moveTo>
                  <a:pt x="0" y="0"/>
                </a:moveTo>
                <a:lnTo>
                  <a:pt x="1949377" y="0"/>
                </a:lnTo>
                <a:lnTo>
                  <a:pt x="1949377" y="1949377"/>
                </a:lnTo>
                <a:lnTo>
                  <a:pt x="0" y="1949377"/>
                </a:lnTo>
                <a:lnTo>
                  <a:pt x="0" y="0"/>
                </a:lnTo>
                <a:close/>
              </a:path>
            </a:pathLst>
          </a:custGeom>
          <a:blipFill>
            <a:blip r:embed="rId24"/>
            <a:stretch>
              <a:fillRect/>
            </a:stretch>
          </a:blipFill>
        </p:spPr>
        <p:txBody>
          <a:bodyPr/>
          <a:lstStyle/>
          <a:p>
            <a:endParaRPr lang="en-US" dirty="0"/>
          </a:p>
        </p:txBody>
      </p:sp>
      <p:sp>
        <p:nvSpPr>
          <p:cNvPr id="33" name="TextBox 33"/>
          <p:cNvSpPr txBox="1"/>
          <p:nvPr/>
        </p:nvSpPr>
        <p:spPr>
          <a:xfrm>
            <a:off x="7567791" y="1032233"/>
            <a:ext cx="3152418" cy="539115"/>
          </a:xfrm>
          <a:prstGeom prst="rect">
            <a:avLst/>
          </a:prstGeom>
        </p:spPr>
        <p:txBody>
          <a:bodyPr lIns="0" tIns="0" rIns="0" bIns="0" rtlCol="0" anchor="t">
            <a:spAutoFit/>
          </a:bodyPr>
          <a:lstStyle/>
          <a:p>
            <a:pPr algn="ctr">
              <a:lnSpc>
                <a:spcPts val="4409"/>
              </a:lnSpc>
            </a:pPr>
            <a:r>
              <a:rPr lang="en-US" sz="3150" dirty="0">
                <a:solidFill>
                  <a:srgbClr val="000000"/>
                </a:solidFill>
                <a:latin typeface="Proxima Nova"/>
              </a:rPr>
              <a:t>AV Truck Scaling</a:t>
            </a:r>
          </a:p>
        </p:txBody>
      </p:sp>
      <p:sp>
        <p:nvSpPr>
          <p:cNvPr id="34" name="TextBox 34"/>
          <p:cNvSpPr txBox="1"/>
          <p:nvPr/>
        </p:nvSpPr>
        <p:spPr>
          <a:xfrm>
            <a:off x="2703925" y="2155491"/>
            <a:ext cx="3830122" cy="539115"/>
          </a:xfrm>
          <a:prstGeom prst="rect">
            <a:avLst/>
          </a:prstGeom>
        </p:spPr>
        <p:txBody>
          <a:bodyPr lIns="0" tIns="0" rIns="0" bIns="0" rtlCol="0" anchor="t">
            <a:spAutoFit/>
          </a:bodyPr>
          <a:lstStyle/>
          <a:p>
            <a:pPr algn="ctr">
              <a:lnSpc>
                <a:spcPts val="4409"/>
              </a:lnSpc>
            </a:pPr>
            <a:r>
              <a:rPr lang="en-US" sz="3150" dirty="0">
                <a:solidFill>
                  <a:srgbClr val="000000"/>
                </a:solidFill>
                <a:latin typeface="Proxima Nova"/>
              </a:rPr>
              <a:t>Terminal to Terminal</a:t>
            </a:r>
          </a:p>
        </p:txBody>
      </p:sp>
      <p:sp>
        <p:nvSpPr>
          <p:cNvPr id="35" name="TextBox 35"/>
          <p:cNvSpPr txBox="1"/>
          <p:nvPr/>
        </p:nvSpPr>
        <p:spPr>
          <a:xfrm>
            <a:off x="12514065" y="2155491"/>
            <a:ext cx="2118717" cy="539115"/>
          </a:xfrm>
          <a:prstGeom prst="rect">
            <a:avLst/>
          </a:prstGeom>
        </p:spPr>
        <p:txBody>
          <a:bodyPr lIns="0" tIns="0" rIns="0" bIns="0" rtlCol="0" anchor="t">
            <a:spAutoFit/>
          </a:bodyPr>
          <a:lstStyle/>
          <a:p>
            <a:pPr algn="ctr">
              <a:lnSpc>
                <a:spcPts val="4409"/>
              </a:lnSpc>
            </a:pPr>
            <a:r>
              <a:rPr lang="en-US" sz="3150" dirty="0">
                <a:solidFill>
                  <a:srgbClr val="000000"/>
                </a:solidFill>
                <a:latin typeface="Proxima Nova"/>
              </a:rPr>
              <a:t>Truck Ports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flipV="1">
            <a:off x="4065809" y="-1305801"/>
            <a:ext cx="5251655" cy="5251655"/>
          </a:xfrm>
          <a:custGeom>
            <a:avLst/>
            <a:gdLst/>
            <a:ahLst/>
            <a:cxnLst/>
            <a:rect l="l" t="t" r="r" b="b"/>
            <a:pathLst>
              <a:path w="5251655" h="5251655">
                <a:moveTo>
                  <a:pt x="0" y="5251655"/>
                </a:moveTo>
                <a:lnTo>
                  <a:pt x="5251654" y="5251655"/>
                </a:lnTo>
                <a:lnTo>
                  <a:pt x="5251654" y="0"/>
                </a:lnTo>
                <a:lnTo>
                  <a:pt x="0" y="0"/>
                </a:lnTo>
                <a:lnTo>
                  <a:pt x="0" y="5251655"/>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3"/>
          <p:cNvSpPr/>
          <p:nvPr/>
        </p:nvSpPr>
        <p:spPr>
          <a:xfrm rot="5400000" flipV="1">
            <a:off x="16104208" y="-2245755"/>
            <a:ext cx="3857108" cy="3857108"/>
          </a:xfrm>
          <a:custGeom>
            <a:avLst/>
            <a:gdLst/>
            <a:ahLst/>
            <a:cxnLst/>
            <a:rect l="l" t="t" r="r" b="b"/>
            <a:pathLst>
              <a:path w="3857108" h="3857108">
                <a:moveTo>
                  <a:pt x="0" y="3857108"/>
                </a:moveTo>
                <a:lnTo>
                  <a:pt x="3857108" y="3857108"/>
                </a:lnTo>
                <a:lnTo>
                  <a:pt x="3857108" y="0"/>
                </a:lnTo>
                <a:lnTo>
                  <a:pt x="0" y="0"/>
                </a:lnTo>
                <a:lnTo>
                  <a:pt x="0" y="3857108"/>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a:off x="177643" y="154970"/>
            <a:ext cx="4222693" cy="943938"/>
          </a:xfrm>
          <a:custGeom>
            <a:avLst/>
            <a:gdLst/>
            <a:ahLst/>
            <a:cxnLst/>
            <a:rect l="l" t="t" r="r" b="b"/>
            <a:pathLst>
              <a:path w="4222693" h="943938">
                <a:moveTo>
                  <a:pt x="0" y="0"/>
                </a:moveTo>
                <a:lnTo>
                  <a:pt x="4222693" y="0"/>
                </a:lnTo>
                <a:lnTo>
                  <a:pt x="4222693" y="943938"/>
                </a:lnTo>
                <a:lnTo>
                  <a:pt x="0" y="943938"/>
                </a:lnTo>
                <a:lnTo>
                  <a:pt x="0" y="0"/>
                </a:lnTo>
                <a:close/>
              </a:path>
            </a:pathLst>
          </a:custGeom>
          <a:blipFill>
            <a:blip r:embed="rId4"/>
            <a:stretch>
              <a:fillRect l="-185125" b="-628950"/>
            </a:stretch>
          </a:blipFill>
        </p:spPr>
        <p:txBody>
          <a:bodyPr/>
          <a:lstStyle/>
          <a:p>
            <a:endParaRPr lang="en-US" dirty="0"/>
          </a:p>
        </p:txBody>
      </p:sp>
      <p:sp>
        <p:nvSpPr>
          <p:cNvPr id="5" name="Freeform 5"/>
          <p:cNvSpPr/>
          <p:nvPr/>
        </p:nvSpPr>
        <p:spPr>
          <a:xfrm>
            <a:off x="2093357" y="1732501"/>
            <a:ext cx="12837197" cy="7880259"/>
          </a:xfrm>
          <a:custGeom>
            <a:avLst/>
            <a:gdLst/>
            <a:ahLst/>
            <a:cxnLst/>
            <a:rect l="l" t="t" r="r" b="b"/>
            <a:pathLst>
              <a:path w="12837197" h="7880259">
                <a:moveTo>
                  <a:pt x="0" y="0"/>
                </a:moveTo>
                <a:lnTo>
                  <a:pt x="12837197" y="0"/>
                </a:lnTo>
                <a:lnTo>
                  <a:pt x="12837197" y="7880259"/>
                </a:lnTo>
                <a:lnTo>
                  <a:pt x="0" y="7880259"/>
                </a:lnTo>
                <a:lnTo>
                  <a:pt x="0" y="0"/>
                </a:lnTo>
                <a:close/>
              </a:path>
            </a:pathLst>
          </a:custGeom>
          <a:blipFill>
            <a:blip r:embed="rId5"/>
            <a:stretch>
              <a:fillRect l="-16494" t="-21093" r="-20455" b="-4398"/>
            </a:stretch>
          </a:blipFill>
        </p:spPr>
        <p:txBody>
          <a:bodyPr/>
          <a:lstStyle/>
          <a:p>
            <a:endParaRPr lang="en-US" dirty="0"/>
          </a:p>
        </p:txBody>
      </p:sp>
      <p:sp>
        <p:nvSpPr>
          <p:cNvPr id="7" name="TextBox 7"/>
          <p:cNvSpPr txBox="1"/>
          <p:nvPr/>
        </p:nvSpPr>
        <p:spPr>
          <a:xfrm>
            <a:off x="5667137" y="519788"/>
            <a:ext cx="6953726" cy="1091565"/>
          </a:xfrm>
          <a:prstGeom prst="rect">
            <a:avLst/>
          </a:prstGeom>
        </p:spPr>
        <p:txBody>
          <a:bodyPr lIns="0" tIns="0" rIns="0" bIns="0" rtlCol="0" anchor="t">
            <a:spAutoFit/>
          </a:bodyPr>
          <a:lstStyle/>
          <a:p>
            <a:pPr algn="ctr">
              <a:lnSpc>
                <a:spcPts val="4409"/>
              </a:lnSpc>
            </a:pPr>
            <a:r>
              <a:rPr lang="en-US" sz="3150" dirty="0">
                <a:solidFill>
                  <a:srgbClr val="2A282A"/>
                </a:solidFill>
                <a:latin typeface="Proxima Nova"/>
              </a:rPr>
              <a:t>AV Truck Scaling</a:t>
            </a:r>
          </a:p>
          <a:p>
            <a:pPr algn="ctr">
              <a:lnSpc>
                <a:spcPts val="4409"/>
              </a:lnSpc>
            </a:pPr>
            <a:r>
              <a:rPr lang="en-US" sz="3150" dirty="0">
                <a:solidFill>
                  <a:srgbClr val="2A282A"/>
                </a:solidFill>
                <a:latin typeface="Proxima Nova"/>
              </a:rPr>
              <a:t>Where Do The Trucks Launch &amp; Land?</a:t>
            </a:r>
          </a:p>
        </p:txBody>
      </p:sp>
      <p:sp>
        <p:nvSpPr>
          <p:cNvPr id="8" name="TextBox 8"/>
          <p:cNvSpPr txBox="1"/>
          <p:nvPr/>
        </p:nvSpPr>
        <p:spPr>
          <a:xfrm>
            <a:off x="14415966" y="6271767"/>
            <a:ext cx="1029176" cy="306705"/>
          </a:xfrm>
          <a:prstGeom prst="rect">
            <a:avLst/>
          </a:prstGeom>
        </p:spPr>
        <p:txBody>
          <a:bodyPr lIns="0" tIns="0" rIns="0" bIns="0" rtlCol="0" anchor="t">
            <a:spAutoFit/>
          </a:bodyPr>
          <a:lstStyle/>
          <a:p>
            <a:pPr algn="ctr">
              <a:lnSpc>
                <a:spcPts val="2520"/>
              </a:lnSpc>
            </a:pPr>
            <a:r>
              <a:rPr lang="en-US" sz="1800" dirty="0">
                <a:solidFill>
                  <a:srgbClr val="000000"/>
                </a:solidFill>
                <a:latin typeface="Proxima Nova"/>
              </a:rPr>
              <a:t>Truckport</a:t>
            </a:r>
          </a:p>
        </p:txBody>
      </p:sp>
      <p:sp>
        <p:nvSpPr>
          <p:cNvPr id="9" name="TextBox 9"/>
          <p:cNvSpPr txBox="1"/>
          <p:nvPr/>
        </p:nvSpPr>
        <p:spPr>
          <a:xfrm>
            <a:off x="14261278" y="3631437"/>
            <a:ext cx="1933365" cy="621030"/>
          </a:xfrm>
          <a:prstGeom prst="rect">
            <a:avLst/>
          </a:prstGeom>
        </p:spPr>
        <p:txBody>
          <a:bodyPr lIns="0" tIns="0" rIns="0" bIns="0" rtlCol="0" anchor="t">
            <a:spAutoFit/>
          </a:bodyPr>
          <a:lstStyle/>
          <a:p>
            <a:pPr algn="ctr">
              <a:lnSpc>
                <a:spcPts val="2520"/>
              </a:lnSpc>
            </a:pPr>
            <a:r>
              <a:rPr lang="en-US" sz="1800" dirty="0">
                <a:solidFill>
                  <a:srgbClr val="000000"/>
                </a:solidFill>
                <a:latin typeface="Proxima Nova"/>
              </a:rPr>
              <a:t>Terminal Owned by Customer</a:t>
            </a:r>
          </a:p>
        </p:txBody>
      </p:sp>
      <p:sp>
        <p:nvSpPr>
          <p:cNvPr id="10" name="TextBox 10"/>
          <p:cNvSpPr txBox="1"/>
          <p:nvPr/>
        </p:nvSpPr>
        <p:spPr>
          <a:xfrm>
            <a:off x="14361900" y="7322811"/>
            <a:ext cx="1732121" cy="306705"/>
          </a:xfrm>
          <a:prstGeom prst="rect">
            <a:avLst/>
          </a:prstGeom>
        </p:spPr>
        <p:txBody>
          <a:bodyPr lIns="0" tIns="0" rIns="0" bIns="0" rtlCol="0" anchor="t">
            <a:spAutoFit/>
          </a:bodyPr>
          <a:lstStyle/>
          <a:p>
            <a:pPr algn="ctr">
              <a:lnSpc>
                <a:spcPts val="2520"/>
              </a:lnSpc>
            </a:pPr>
            <a:r>
              <a:rPr lang="en-US" sz="1800" dirty="0">
                <a:solidFill>
                  <a:srgbClr val="000000"/>
                </a:solidFill>
                <a:latin typeface="Proxima Nova"/>
              </a:rPr>
              <a:t>AV Truck Owner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0624C6-A8D7-3145-019E-B3F33162693D}"/>
              </a:ext>
            </a:extLst>
          </p:cNvPr>
          <p:cNvPicPr>
            <a:picLocks noChangeAspect="1"/>
          </p:cNvPicPr>
          <p:nvPr/>
        </p:nvPicPr>
        <p:blipFill>
          <a:blip r:embed="rId2"/>
          <a:stretch>
            <a:fillRect/>
          </a:stretch>
        </p:blipFill>
        <p:spPr>
          <a:xfrm>
            <a:off x="1447800" y="4305300"/>
            <a:ext cx="14981035" cy="5410200"/>
          </a:xfrm>
          <a:prstGeom prst="rect">
            <a:avLst/>
          </a:prstGeom>
        </p:spPr>
      </p:pic>
      <p:pic>
        <p:nvPicPr>
          <p:cNvPr id="5" name="Picture 4">
            <a:extLst>
              <a:ext uri="{FF2B5EF4-FFF2-40B4-BE49-F238E27FC236}">
                <a16:creationId xmlns:a16="http://schemas.microsoft.com/office/drawing/2014/main" id="{D3B95247-4B9C-C4BE-2582-656522B3983F}"/>
              </a:ext>
            </a:extLst>
          </p:cNvPr>
          <p:cNvPicPr>
            <a:picLocks noChangeAspect="1"/>
          </p:cNvPicPr>
          <p:nvPr/>
        </p:nvPicPr>
        <p:blipFill>
          <a:blip r:embed="rId3"/>
          <a:stretch>
            <a:fillRect/>
          </a:stretch>
        </p:blipFill>
        <p:spPr>
          <a:xfrm>
            <a:off x="1453243" y="723900"/>
            <a:ext cx="3505200" cy="3351463"/>
          </a:xfrm>
          <a:prstGeom prst="rect">
            <a:avLst/>
          </a:prstGeom>
        </p:spPr>
      </p:pic>
    </p:spTree>
    <p:extLst>
      <p:ext uri="{BB962C8B-B14F-4D97-AF65-F5344CB8AC3E}">
        <p14:creationId xmlns:p14="http://schemas.microsoft.com/office/powerpoint/2010/main" val="1494065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C87C0C-774F-6C44-9542-F4D724C2A489}"/>
              </a:ext>
            </a:extLst>
          </p:cNvPr>
          <p:cNvPicPr>
            <a:picLocks noChangeAspect="1"/>
          </p:cNvPicPr>
          <p:nvPr/>
        </p:nvPicPr>
        <p:blipFill>
          <a:blip r:embed="rId2"/>
          <a:stretch>
            <a:fillRect/>
          </a:stretch>
        </p:blipFill>
        <p:spPr>
          <a:xfrm>
            <a:off x="2057400" y="1485900"/>
            <a:ext cx="14403125" cy="8033957"/>
          </a:xfrm>
          <a:prstGeom prst="rect">
            <a:avLst/>
          </a:prstGeom>
        </p:spPr>
      </p:pic>
      <p:sp>
        <p:nvSpPr>
          <p:cNvPr id="5" name="TextBox 4">
            <a:extLst>
              <a:ext uri="{FF2B5EF4-FFF2-40B4-BE49-F238E27FC236}">
                <a16:creationId xmlns:a16="http://schemas.microsoft.com/office/drawing/2014/main" id="{491991CC-05F7-94A8-109D-58B55FA8E1EF}"/>
              </a:ext>
            </a:extLst>
          </p:cNvPr>
          <p:cNvSpPr txBox="1"/>
          <p:nvPr/>
        </p:nvSpPr>
        <p:spPr>
          <a:xfrm>
            <a:off x="457200" y="190500"/>
            <a:ext cx="11277600" cy="923330"/>
          </a:xfrm>
          <a:prstGeom prst="rect">
            <a:avLst/>
          </a:prstGeom>
          <a:noFill/>
        </p:spPr>
        <p:txBody>
          <a:bodyPr wrap="square" rtlCol="0">
            <a:spAutoFit/>
          </a:bodyPr>
          <a:lstStyle/>
          <a:p>
            <a:r>
              <a:rPr lang="en-US" sz="5400" dirty="0"/>
              <a:t>What is an Autonomous Truck?</a:t>
            </a:r>
          </a:p>
        </p:txBody>
      </p:sp>
      <p:sp>
        <p:nvSpPr>
          <p:cNvPr id="2" name="TextBox 1">
            <a:extLst>
              <a:ext uri="{FF2B5EF4-FFF2-40B4-BE49-F238E27FC236}">
                <a16:creationId xmlns:a16="http://schemas.microsoft.com/office/drawing/2014/main" id="{454444F9-05DC-966B-7424-E26EFF28B1DD}"/>
              </a:ext>
            </a:extLst>
          </p:cNvPr>
          <p:cNvSpPr txBox="1"/>
          <p:nvPr/>
        </p:nvSpPr>
        <p:spPr>
          <a:xfrm>
            <a:off x="13716000" y="9867900"/>
            <a:ext cx="4419600" cy="369332"/>
          </a:xfrm>
          <a:prstGeom prst="rect">
            <a:avLst/>
          </a:prstGeom>
          <a:noFill/>
        </p:spPr>
        <p:txBody>
          <a:bodyPr wrap="square" rtlCol="0">
            <a:spAutoFit/>
          </a:bodyPr>
          <a:lstStyle/>
          <a:p>
            <a:r>
              <a:rPr lang="en-US" dirty="0"/>
              <a:t>Source: Volvo Web site</a:t>
            </a:r>
          </a:p>
        </p:txBody>
      </p:sp>
    </p:spTree>
    <p:extLst>
      <p:ext uri="{BB962C8B-B14F-4D97-AF65-F5344CB8AC3E}">
        <p14:creationId xmlns:p14="http://schemas.microsoft.com/office/powerpoint/2010/main" val="3466952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E2F3A-CE5F-27A9-A8FE-77DCA6C6D4AC}"/>
              </a:ext>
            </a:extLst>
          </p:cNvPr>
          <p:cNvPicPr>
            <a:picLocks noChangeAspect="1"/>
          </p:cNvPicPr>
          <p:nvPr/>
        </p:nvPicPr>
        <p:blipFill>
          <a:blip r:embed="rId2"/>
          <a:stretch>
            <a:fillRect/>
          </a:stretch>
        </p:blipFill>
        <p:spPr>
          <a:xfrm>
            <a:off x="762000" y="153982"/>
            <a:ext cx="16992600" cy="9979035"/>
          </a:xfrm>
          <a:prstGeom prst="rect">
            <a:avLst/>
          </a:prstGeom>
        </p:spPr>
      </p:pic>
    </p:spTree>
    <p:extLst>
      <p:ext uri="{BB962C8B-B14F-4D97-AF65-F5344CB8AC3E}">
        <p14:creationId xmlns:p14="http://schemas.microsoft.com/office/powerpoint/2010/main" val="246127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716CD7D-57FB-E6C3-447F-C054F1F4B0B6}"/>
              </a:ext>
            </a:extLst>
          </p:cNvPr>
          <p:cNvSpPr txBox="1">
            <a:spLocks/>
          </p:cNvSpPr>
          <p:nvPr/>
        </p:nvSpPr>
        <p:spPr>
          <a:xfrm>
            <a:off x="365917" y="346946"/>
            <a:ext cx="17680784" cy="766763"/>
          </a:xfrm>
          <a:prstGeom prst="rect">
            <a:avLst/>
          </a:prstGeom>
        </p:spPr>
        <p:txBody>
          <a:bodyPr>
            <a:noAutofit/>
          </a:bodyPr>
          <a:lstStyle>
            <a:defPPr>
              <a:defRPr lang="en-US"/>
            </a:defPPr>
            <a:lvl1pPr marL="0" algn="l" defTabSz="609585" rtl="0" eaLnBrk="1" latinLnBrk="0" hangingPunct="1">
              <a:lnSpc>
                <a:spcPct val="90000"/>
              </a:lnSpc>
              <a:spcBef>
                <a:spcPct val="0"/>
              </a:spcBef>
              <a:buNone/>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78"/>
            <a:r>
              <a:rPr lang="en-US" sz="6000" b="1" dirty="0">
                <a:solidFill>
                  <a:prstClr val="black"/>
                </a:solidFill>
                <a:latin typeface="Arial" panose="020B0604020202020204" pitchFamily="34" charset="0"/>
                <a:ea typeface="Tahoma" panose="020B0604030504040204" pitchFamily="34" charset="0"/>
                <a:cs typeface="Arial" panose="020B0604020202020204" pitchFamily="34" charset="0"/>
              </a:rPr>
              <a:t>U.S. Seaport Volumes</a:t>
            </a:r>
            <a:endParaRPr lang="en-US" sz="6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7ABB3E3E-187F-2572-0AAC-7176439524FF}"/>
              </a:ext>
            </a:extLst>
          </p:cNvPr>
          <p:cNvSpPr txBox="1"/>
          <p:nvPr/>
        </p:nvSpPr>
        <p:spPr>
          <a:xfrm>
            <a:off x="116088" y="9560015"/>
            <a:ext cx="4149726" cy="461665"/>
          </a:xfrm>
          <a:prstGeom prst="rect">
            <a:avLst/>
          </a:prstGeom>
          <a:noFill/>
        </p:spPr>
        <p:txBody>
          <a:bodyPr wrap="none" rtlCol="0">
            <a:spAutoFit/>
          </a:bodyPr>
          <a:lstStyle/>
          <a:p>
            <a:pPr defTabSz="1371600">
              <a:defRPr/>
            </a:pPr>
            <a:r>
              <a:rPr lang="en-US" sz="2400" dirty="0">
                <a:solidFill>
                  <a:prstClr val="white"/>
                </a:solidFill>
                <a:latin typeface="Arial" panose="020B0604020202020204" pitchFamily="34" charset="0"/>
                <a:cs typeface="Arial" panose="020B0604020202020204" pitchFamily="34" charset="0"/>
              </a:rPr>
              <a:t>Source: The McCown Report</a:t>
            </a:r>
          </a:p>
        </p:txBody>
      </p:sp>
      <p:pic>
        <p:nvPicPr>
          <p:cNvPr id="3" name="Picture 2">
            <a:extLst>
              <a:ext uri="{FF2B5EF4-FFF2-40B4-BE49-F238E27FC236}">
                <a16:creationId xmlns:a16="http://schemas.microsoft.com/office/drawing/2014/main" id="{225C6511-FEF5-CC03-494B-FB5318D85D6E}"/>
              </a:ext>
            </a:extLst>
          </p:cNvPr>
          <p:cNvPicPr>
            <a:picLocks noChangeAspect="1"/>
          </p:cNvPicPr>
          <p:nvPr/>
        </p:nvPicPr>
        <p:blipFill>
          <a:blip r:embed="rId2"/>
          <a:stretch>
            <a:fillRect/>
          </a:stretch>
        </p:blipFill>
        <p:spPr>
          <a:xfrm>
            <a:off x="714065" y="1836874"/>
            <a:ext cx="16720080" cy="6889682"/>
          </a:xfrm>
          <a:prstGeom prst="rect">
            <a:avLst/>
          </a:prstGeom>
        </p:spPr>
      </p:pic>
    </p:spTree>
    <p:extLst>
      <p:ext uri="{BB962C8B-B14F-4D97-AF65-F5344CB8AC3E}">
        <p14:creationId xmlns:p14="http://schemas.microsoft.com/office/powerpoint/2010/main" val="91662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58ADA9-81D7-E206-EAD6-A7BE3F7281A3}"/>
              </a:ext>
            </a:extLst>
          </p:cNvPr>
          <p:cNvSpPr/>
          <p:nvPr/>
        </p:nvSpPr>
        <p:spPr>
          <a:xfrm>
            <a:off x="8460" y="9518"/>
            <a:ext cx="17484732" cy="10277484"/>
          </a:xfrm>
          <a:prstGeom prst="rect">
            <a:avLst/>
          </a:prstGeom>
          <a:gradFill>
            <a:gsLst>
              <a:gs pos="69000">
                <a:schemeClr val="accent5">
                  <a:lumMod val="50000"/>
                  <a:alpha val="16254"/>
                </a:schemeClr>
              </a:gs>
              <a:gs pos="87000">
                <a:schemeClr val="accent5">
                  <a:lumMod val="50000"/>
                  <a:alpha val="24702"/>
                </a:schemeClr>
              </a:gs>
              <a:gs pos="49000">
                <a:schemeClr val="accent5">
                  <a:lumMod val="50000"/>
                  <a:alpha val="0"/>
                </a:schemeClr>
              </a:gs>
              <a:gs pos="100000">
                <a:schemeClr val="accent5">
                  <a:lumMod val="50000"/>
                  <a:alpha val="4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dirty="0"/>
          </a:p>
        </p:txBody>
      </p:sp>
      <p:sp>
        <p:nvSpPr>
          <p:cNvPr id="2" name="Title 1">
            <a:extLst>
              <a:ext uri="{FF2B5EF4-FFF2-40B4-BE49-F238E27FC236}">
                <a16:creationId xmlns:a16="http://schemas.microsoft.com/office/drawing/2014/main" id="{A482E37F-B275-8DF6-8F26-4652FE5471D3}"/>
              </a:ext>
            </a:extLst>
          </p:cNvPr>
          <p:cNvSpPr>
            <a:spLocks noGrp="1"/>
          </p:cNvSpPr>
          <p:nvPr>
            <p:ph type="title"/>
          </p:nvPr>
        </p:nvSpPr>
        <p:spPr/>
        <p:txBody>
          <a:bodyPr anchor="ctr"/>
          <a:lstStyle/>
          <a:p>
            <a:r>
              <a:rPr lang="en-US" dirty="0"/>
              <a:t>Logistic Companies Focus and Path</a:t>
            </a:r>
          </a:p>
        </p:txBody>
      </p:sp>
      <p:sp>
        <p:nvSpPr>
          <p:cNvPr id="9" name="Text Placeholder 8">
            <a:extLst>
              <a:ext uri="{FF2B5EF4-FFF2-40B4-BE49-F238E27FC236}">
                <a16:creationId xmlns:a16="http://schemas.microsoft.com/office/drawing/2014/main" id="{9037634F-4BEB-37C4-A02F-641858F0D59E}"/>
              </a:ext>
            </a:extLst>
          </p:cNvPr>
          <p:cNvSpPr>
            <a:spLocks noGrp="1"/>
          </p:cNvSpPr>
          <p:nvPr>
            <p:ph type="body" sz="quarter" idx="10"/>
          </p:nvPr>
        </p:nvSpPr>
        <p:spPr>
          <a:xfrm>
            <a:off x="321677" y="2451564"/>
            <a:ext cx="16523932" cy="7007769"/>
          </a:xfrm>
        </p:spPr>
        <p:txBody>
          <a:bodyPr>
            <a:normAutofit fontScale="92500" lnSpcReduction="20000"/>
          </a:bodyPr>
          <a:lstStyle/>
          <a:p>
            <a:pPr>
              <a:spcAft>
                <a:spcPts val="599"/>
              </a:spcAft>
            </a:pPr>
            <a:r>
              <a:rPr lang="en-US" sz="2997" b="1" dirty="0"/>
              <a:t>The Outer Circle </a:t>
            </a:r>
            <a:r>
              <a:rPr lang="en-US" sz="2997" b="1" i="1" dirty="0">
                <a:latin typeface="Verdana Pro Semibold" panose="020B0604030504040204" pitchFamily="34" charset="0"/>
              </a:rPr>
              <a:t>“Inside the four walls”:  </a:t>
            </a:r>
          </a:p>
          <a:p>
            <a:pPr marL="459939" indent="-459939">
              <a:spcBef>
                <a:spcPts val="0"/>
              </a:spcBef>
              <a:spcAft>
                <a:spcPts val="3197"/>
              </a:spcAft>
              <a:buFont typeface="Arial" panose="020B0604020202020204" pitchFamily="34" charset="0"/>
              <a:buChar char="•"/>
            </a:pPr>
            <a:r>
              <a:rPr lang="en-US" sz="2997" dirty="0"/>
              <a:t>Robotics in warehouse and </a:t>
            </a:r>
            <a:br>
              <a:rPr lang="en-US" sz="2997" dirty="0"/>
            </a:br>
            <a:r>
              <a:rPr lang="en-US" sz="2997" dirty="0"/>
              <a:t>sorting applications </a:t>
            </a:r>
            <a:endParaRPr lang="en-US" sz="2997" b="1" dirty="0"/>
          </a:p>
          <a:p>
            <a:pPr>
              <a:spcAft>
                <a:spcPts val="1199"/>
              </a:spcAft>
            </a:pPr>
            <a:r>
              <a:rPr lang="en-US" sz="2997" b="1" spc="-100" dirty="0"/>
              <a:t>The Middle Ring </a:t>
            </a:r>
            <a:r>
              <a:rPr lang="en-US" sz="2997" b="1" i="1" spc="-100" dirty="0">
                <a:latin typeface="Verdana Pro Semibold" panose="020B0604030504040204" pitchFamily="34" charset="0"/>
              </a:rPr>
              <a:t>“On Property” </a:t>
            </a:r>
            <a:br>
              <a:rPr lang="en-US" sz="2997" b="1" i="1" spc="-100" dirty="0">
                <a:latin typeface="Verdana Pro Semibold" panose="020B0604030504040204" pitchFamily="34" charset="0"/>
              </a:rPr>
            </a:br>
            <a:r>
              <a:rPr lang="en-US" sz="2997" b="1" i="1" spc="-100" dirty="0">
                <a:latin typeface="Verdana Pro Semibold" panose="020B0604030504040204" pitchFamily="34" charset="0"/>
              </a:rPr>
              <a:t>applications of AV:</a:t>
            </a:r>
          </a:p>
          <a:p>
            <a:pPr marL="459939" indent="-459939">
              <a:spcBef>
                <a:spcPts val="0"/>
              </a:spcBef>
              <a:spcAft>
                <a:spcPts val="599"/>
              </a:spcAft>
              <a:buFont typeface="Arial" panose="020B0604020202020204" pitchFamily="34" charset="0"/>
              <a:buChar char="•"/>
            </a:pPr>
            <a:r>
              <a:rPr lang="en-US" sz="2997" dirty="0"/>
              <a:t>Outside the four walls, but still on </a:t>
            </a:r>
          </a:p>
          <a:p>
            <a:pPr>
              <a:spcBef>
                <a:spcPts val="0"/>
              </a:spcBef>
              <a:spcAft>
                <a:spcPts val="599"/>
              </a:spcAft>
            </a:pPr>
            <a:r>
              <a:rPr lang="en-US" sz="2997" dirty="0"/>
              <a:t>    private property </a:t>
            </a:r>
          </a:p>
          <a:p>
            <a:pPr marL="459939" indent="-459939">
              <a:spcBef>
                <a:spcPts val="0"/>
              </a:spcBef>
              <a:spcAft>
                <a:spcPts val="599"/>
              </a:spcAft>
              <a:buFont typeface="Arial" panose="020B0604020202020204" pitchFamily="34" charset="0"/>
              <a:buChar char="•"/>
            </a:pPr>
            <a:r>
              <a:rPr lang="en-US" sz="2997" dirty="0"/>
              <a:t>To improve capacity, safety, and cost </a:t>
            </a:r>
          </a:p>
          <a:p>
            <a:pPr marL="459939" indent="-459939">
              <a:spcAft>
                <a:spcPts val="3197"/>
              </a:spcAft>
              <a:buFont typeface="Arial" panose="020B0604020202020204" pitchFamily="34" charset="0"/>
              <a:buChar char="•"/>
            </a:pPr>
            <a:r>
              <a:rPr lang="en-US" sz="2997" dirty="0"/>
              <a:t>Yard Operations, Agriculture, Parking Lots,  </a:t>
            </a:r>
            <a:br>
              <a:rPr lang="en-US" sz="2997" dirty="0"/>
            </a:br>
            <a:r>
              <a:rPr lang="en-US" sz="2997" dirty="0"/>
              <a:t>Ports, Airports are “On Property” </a:t>
            </a:r>
          </a:p>
          <a:p>
            <a:pPr>
              <a:spcAft>
                <a:spcPts val="599"/>
              </a:spcAft>
            </a:pPr>
            <a:r>
              <a:rPr lang="en-US" sz="2997" b="1" dirty="0"/>
              <a:t>The Bullseye:</a:t>
            </a:r>
          </a:p>
          <a:p>
            <a:pPr marL="459939" indent="-459939">
              <a:spcBef>
                <a:spcPts val="0"/>
              </a:spcBef>
              <a:spcAft>
                <a:spcPts val="2398"/>
              </a:spcAft>
              <a:buFont typeface="Arial" panose="020B0604020202020204" pitchFamily="34" charset="0"/>
              <a:buChar char="•"/>
            </a:pPr>
            <a:r>
              <a:rPr lang="en-US" sz="2997" dirty="0"/>
              <a:t>Deploy AV trucks at scale in networks </a:t>
            </a:r>
          </a:p>
          <a:p>
            <a:pPr marL="459939" indent="-459939">
              <a:spcAft>
                <a:spcPts val="2398"/>
              </a:spcAft>
              <a:buFont typeface="Arial" panose="020B0604020202020204" pitchFamily="34" charset="0"/>
              <a:buChar char="•"/>
            </a:pPr>
            <a:endParaRPr lang="en-US" sz="2997" dirty="0"/>
          </a:p>
        </p:txBody>
      </p:sp>
      <p:sp>
        <p:nvSpPr>
          <p:cNvPr id="12" name="Slide Number Placeholder 11">
            <a:extLst>
              <a:ext uri="{FF2B5EF4-FFF2-40B4-BE49-F238E27FC236}">
                <a16:creationId xmlns:a16="http://schemas.microsoft.com/office/drawing/2014/main" id="{70895C99-2A1E-3A1F-7002-DC8447D82463}"/>
              </a:ext>
            </a:extLst>
          </p:cNvPr>
          <p:cNvSpPr txBox="1">
            <a:spLocks/>
          </p:cNvSpPr>
          <p:nvPr/>
        </p:nvSpPr>
        <p:spPr>
          <a:xfrm>
            <a:off x="17628213" y="9735063"/>
            <a:ext cx="651331" cy="547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27019">
              <a:defRPr/>
            </a:pPr>
            <a:fld id="{D6DB3CB8-7720-480B-8133-EC0C5BEF986A}" type="slidenum">
              <a:rPr lang="en-US" sz="1798">
                <a:solidFill>
                  <a:srgbClr val="E9EAEB">
                    <a:lumMod val="10000"/>
                  </a:srgbClr>
                </a:solidFill>
                <a:latin typeface="Verdana Pro Cond" panose="020B0606030504040204" pitchFamily="34" charset="0"/>
              </a:rPr>
              <a:pPr algn="ctr" defTabSz="1827019">
                <a:defRPr/>
              </a:pPr>
              <a:t>6</a:t>
            </a:fld>
            <a:endParaRPr lang="en-US" sz="1798" dirty="0">
              <a:solidFill>
                <a:srgbClr val="E9EAEB">
                  <a:lumMod val="10000"/>
                </a:srgbClr>
              </a:solidFill>
              <a:latin typeface="Verdana Pro Cond" panose="020B0606030504040204" pitchFamily="34" charset="0"/>
            </a:endParaRPr>
          </a:p>
        </p:txBody>
      </p:sp>
      <p:grpSp>
        <p:nvGrpSpPr>
          <p:cNvPr id="6" name="Group 5">
            <a:extLst>
              <a:ext uri="{FF2B5EF4-FFF2-40B4-BE49-F238E27FC236}">
                <a16:creationId xmlns:a16="http://schemas.microsoft.com/office/drawing/2014/main" id="{937C45CC-FC73-E5F1-D8C8-F36EF846531E}"/>
              </a:ext>
            </a:extLst>
          </p:cNvPr>
          <p:cNvGrpSpPr/>
          <p:nvPr/>
        </p:nvGrpSpPr>
        <p:grpSpPr>
          <a:xfrm>
            <a:off x="9837841" y="2613460"/>
            <a:ext cx="7007769" cy="7007769"/>
            <a:chOff x="5266481" y="1632030"/>
            <a:chExt cx="2997843" cy="2997843"/>
          </a:xfrm>
          <a:effectLst>
            <a:outerShdw blurRad="335808" dir="2700000" algn="tl" rotWithShape="0">
              <a:schemeClr val="accent5">
                <a:lumMod val="25000"/>
                <a:alpha val="20452"/>
              </a:schemeClr>
            </a:outerShdw>
          </a:effectLst>
        </p:grpSpPr>
        <p:sp>
          <p:nvSpPr>
            <p:cNvPr id="7" name="Oval 6">
              <a:extLst>
                <a:ext uri="{FF2B5EF4-FFF2-40B4-BE49-F238E27FC236}">
                  <a16:creationId xmlns:a16="http://schemas.microsoft.com/office/drawing/2014/main" id="{911AF126-F353-F0FE-A71D-B792E06E3E4E}"/>
                </a:ext>
              </a:extLst>
            </p:cNvPr>
            <p:cNvSpPr/>
            <p:nvPr/>
          </p:nvSpPr>
          <p:spPr>
            <a:xfrm>
              <a:off x="5266481" y="1632030"/>
              <a:ext cx="2997843" cy="2997843"/>
            </a:xfrm>
            <a:prstGeom prst="ellipse">
              <a:avLst/>
            </a:prstGeom>
            <a:solidFill>
              <a:schemeClr val="accent5">
                <a:lumMod val="50000"/>
              </a:schemeClr>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97" dirty="0"/>
            </a:p>
          </p:txBody>
        </p:sp>
        <p:sp>
          <p:nvSpPr>
            <p:cNvPr id="8" name="Oval 7">
              <a:extLst>
                <a:ext uri="{FF2B5EF4-FFF2-40B4-BE49-F238E27FC236}">
                  <a16:creationId xmlns:a16="http://schemas.microsoft.com/office/drawing/2014/main" id="{256D1B7C-438F-D4CF-1A06-EF6846A9B6A4}"/>
                </a:ext>
              </a:extLst>
            </p:cNvPr>
            <p:cNvSpPr/>
            <p:nvPr/>
          </p:nvSpPr>
          <p:spPr>
            <a:xfrm>
              <a:off x="5962893" y="2318793"/>
              <a:ext cx="1630099" cy="1630099"/>
            </a:xfrm>
            <a:prstGeom prst="ellipse">
              <a:avLst/>
            </a:prstGeom>
            <a:solidFill>
              <a:schemeClr val="accent5">
                <a:lumMod val="75000"/>
              </a:schemeClr>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97" dirty="0"/>
            </a:p>
          </p:txBody>
        </p:sp>
        <p:sp>
          <p:nvSpPr>
            <p:cNvPr id="10" name="Oval 9">
              <a:extLst>
                <a:ext uri="{FF2B5EF4-FFF2-40B4-BE49-F238E27FC236}">
                  <a16:creationId xmlns:a16="http://schemas.microsoft.com/office/drawing/2014/main" id="{789B0EDE-0B4A-2ABE-5FE6-9A3B12FA6141}"/>
                </a:ext>
              </a:extLst>
            </p:cNvPr>
            <p:cNvSpPr/>
            <p:nvPr/>
          </p:nvSpPr>
          <p:spPr>
            <a:xfrm>
              <a:off x="6484005" y="2855087"/>
              <a:ext cx="551723" cy="551723"/>
            </a:xfrm>
            <a:prstGeom prst="ellipse">
              <a:avLst/>
            </a:prstGeom>
            <a:solidFill>
              <a:schemeClr val="accent5"/>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97" dirty="0"/>
            </a:p>
          </p:txBody>
        </p:sp>
      </p:grpSp>
      <p:cxnSp>
        <p:nvCxnSpPr>
          <p:cNvPr id="3" name="Straight Arrow Connector 2">
            <a:extLst>
              <a:ext uri="{FF2B5EF4-FFF2-40B4-BE49-F238E27FC236}">
                <a16:creationId xmlns:a16="http://schemas.microsoft.com/office/drawing/2014/main" id="{5462ADBD-8E5A-2424-61A2-A3915EE5E1BA}"/>
              </a:ext>
            </a:extLst>
          </p:cNvPr>
          <p:cNvCxnSpPr>
            <a:cxnSpLocks/>
          </p:cNvCxnSpPr>
          <p:nvPr/>
        </p:nvCxnSpPr>
        <p:spPr>
          <a:xfrm>
            <a:off x="9048672" y="2859823"/>
            <a:ext cx="2945617" cy="1031919"/>
          </a:xfrm>
          <a:prstGeom prst="straightConnector1">
            <a:avLst/>
          </a:prstGeom>
          <a:ln w="19050">
            <a:gradFill>
              <a:gsLst>
                <a:gs pos="1000">
                  <a:schemeClr val="bg1">
                    <a:alpha val="0"/>
                  </a:schemeClr>
                </a:gs>
                <a:gs pos="24000">
                  <a:schemeClr val="accent5">
                    <a:lumMod val="10000"/>
                  </a:schemeClr>
                </a:gs>
              </a:gsLst>
              <a:lin ang="0" scaled="0"/>
            </a:gra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F02A8F6-6142-CE17-147D-A97ECE58F6B0}"/>
              </a:ext>
            </a:extLst>
          </p:cNvPr>
          <p:cNvCxnSpPr>
            <a:cxnSpLocks/>
          </p:cNvCxnSpPr>
          <p:nvPr/>
        </p:nvCxnSpPr>
        <p:spPr>
          <a:xfrm>
            <a:off x="6188851" y="4829922"/>
            <a:ext cx="6565675" cy="299487"/>
          </a:xfrm>
          <a:prstGeom prst="straightConnector1">
            <a:avLst/>
          </a:prstGeom>
          <a:ln w="19050">
            <a:gradFill>
              <a:gsLst>
                <a:gs pos="10000">
                  <a:schemeClr val="bg1">
                    <a:alpha val="0"/>
                  </a:schemeClr>
                </a:gs>
                <a:gs pos="31000">
                  <a:schemeClr val="accent5">
                    <a:lumMod val="10000"/>
                  </a:schemeClr>
                </a:gs>
              </a:gsLst>
              <a:lin ang="0" scaled="0"/>
            </a:gradFill>
            <a:tailEnd type="oval"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71E80D8-A29B-B87F-7FBB-94F3664213F1}"/>
              </a:ext>
            </a:extLst>
          </p:cNvPr>
          <p:cNvCxnSpPr>
            <a:cxnSpLocks/>
          </p:cNvCxnSpPr>
          <p:nvPr/>
        </p:nvCxnSpPr>
        <p:spPr>
          <a:xfrm flipV="1">
            <a:off x="3154262" y="6139084"/>
            <a:ext cx="10173816" cy="2122623"/>
          </a:xfrm>
          <a:prstGeom prst="straightConnector1">
            <a:avLst/>
          </a:prstGeom>
          <a:ln w="19050">
            <a:gradFill>
              <a:gsLst>
                <a:gs pos="5000">
                  <a:schemeClr val="bg1">
                    <a:alpha val="0"/>
                  </a:schemeClr>
                </a:gs>
                <a:gs pos="28000">
                  <a:schemeClr val="accent5">
                    <a:lumMod val="10000"/>
                  </a:schemeClr>
                </a:gs>
              </a:gsLst>
              <a:lin ang="0" scaled="0"/>
            </a:gra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58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0895C99-2A1E-3A1F-7002-DC8447D82463}"/>
              </a:ext>
            </a:extLst>
          </p:cNvPr>
          <p:cNvSpPr txBox="1">
            <a:spLocks/>
          </p:cNvSpPr>
          <p:nvPr/>
        </p:nvSpPr>
        <p:spPr>
          <a:xfrm>
            <a:off x="17628213" y="9735063"/>
            <a:ext cx="651331" cy="547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27019">
              <a:defRPr/>
            </a:pPr>
            <a:fld id="{D6DB3CB8-7720-480B-8133-EC0C5BEF986A}" type="slidenum">
              <a:rPr lang="en-US" sz="1798">
                <a:solidFill>
                  <a:srgbClr val="E9EAEB">
                    <a:lumMod val="10000"/>
                  </a:srgbClr>
                </a:solidFill>
                <a:latin typeface="Verdana Pro Cond" panose="020B0606030504040204" pitchFamily="34" charset="0"/>
              </a:rPr>
              <a:pPr algn="ctr" defTabSz="1827019">
                <a:defRPr/>
              </a:pPr>
              <a:t>7</a:t>
            </a:fld>
            <a:endParaRPr lang="en-US" sz="1798" dirty="0">
              <a:solidFill>
                <a:srgbClr val="E9EAEB">
                  <a:lumMod val="10000"/>
                </a:srgbClr>
              </a:solidFill>
              <a:latin typeface="Verdana Pro Cond" panose="020B0606030504040204" pitchFamily="34" charset="0"/>
            </a:endParaRPr>
          </a:p>
        </p:txBody>
      </p:sp>
      <p:sp>
        <p:nvSpPr>
          <p:cNvPr id="4" name="Title 3">
            <a:extLst>
              <a:ext uri="{FF2B5EF4-FFF2-40B4-BE49-F238E27FC236}">
                <a16:creationId xmlns:a16="http://schemas.microsoft.com/office/drawing/2014/main" id="{186D5B94-AA9C-9353-C81A-B829D5B90C73}"/>
              </a:ext>
            </a:extLst>
          </p:cNvPr>
          <p:cNvSpPr>
            <a:spLocks noGrp="1"/>
          </p:cNvSpPr>
          <p:nvPr>
            <p:ph type="title"/>
          </p:nvPr>
        </p:nvSpPr>
        <p:spPr>
          <a:xfrm>
            <a:off x="-3505200" y="12221"/>
            <a:ext cx="16086406" cy="1097274"/>
          </a:xfrm>
        </p:spPr>
        <p:txBody>
          <a:bodyPr>
            <a:normAutofit/>
          </a:bodyPr>
          <a:lstStyle/>
          <a:p>
            <a:r>
              <a:rPr lang="en-US" dirty="0"/>
              <a:t>Autonomous On Property Vehicles</a:t>
            </a:r>
          </a:p>
        </p:txBody>
      </p:sp>
      <p:pic>
        <p:nvPicPr>
          <p:cNvPr id="6" name="Picture 5">
            <a:extLst>
              <a:ext uri="{FF2B5EF4-FFF2-40B4-BE49-F238E27FC236}">
                <a16:creationId xmlns:a16="http://schemas.microsoft.com/office/drawing/2014/main" id="{037A3AFB-73D8-20D9-89E5-36D391E92D3C}"/>
              </a:ext>
            </a:extLst>
          </p:cNvPr>
          <p:cNvPicPr>
            <a:picLocks noChangeAspect="1"/>
          </p:cNvPicPr>
          <p:nvPr/>
        </p:nvPicPr>
        <p:blipFill>
          <a:blip r:embed="rId3"/>
          <a:stretch>
            <a:fillRect/>
          </a:stretch>
        </p:blipFill>
        <p:spPr>
          <a:xfrm>
            <a:off x="609600" y="1077491"/>
            <a:ext cx="14457929" cy="3576805"/>
          </a:xfrm>
          <a:prstGeom prst="rect">
            <a:avLst/>
          </a:prstGeom>
        </p:spPr>
      </p:pic>
      <p:pic>
        <p:nvPicPr>
          <p:cNvPr id="8" name="Picture 7">
            <a:extLst>
              <a:ext uri="{FF2B5EF4-FFF2-40B4-BE49-F238E27FC236}">
                <a16:creationId xmlns:a16="http://schemas.microsoft.com/office/drawing/2014/main" id="{0E2F281F-B00A-A01B-8897-AF4F3D6058AA}"/>
              </a:ext>
            </a:extLst>
          </p:cNvPr>
          <p:cNvPicPr>
            <a:picLocks noChangeAspect="1"/>
          </p:cNvPicPr>
          <p:nvPr/>
        </p:nvPicPr>
        <p:blipFill>
          <a:blip r:embed="rId4"/>
          <a:stretch>
            <a:fillRect/>
          </a:stretch>
        </p:blipFill>
        <p:spPr>
          <a:xfrm>
            <a:off x="799616" y="5045435"/>
            <a:ext cx="7068536" cy="4963218"/>
          </a:xfrm>
          <a:prstGeom prst="rect">
            <a:avLst/>
          </a:prstGeom>
        </p:spPr>
      </p:pic>
      <p:pic>
        <p:nvPicPr>
          <p:cNvPr id="10" name="Picture 9">
            <a:extLst>
              <a:ext uri="{FF2B5EF4-FFF2-40B4-BE49-F238E27FC236}">
                <a16:creationId xmlns:a16="http://schemas.microsoft.com/office/drawing/2014/main" id="{B06CAEFF-544D-4F94-352A-A730AC449667}"/>
              </a:ext>
            </a:extLst>
          </p:cNvPr>
          <p:cNvPicPr>
            <a:picLocks noChangeAspect="1"/>
          </p:cNvPicPr>
          <p:nvPr/>
        </p:nvPicPr>
        <p:blipFill>
          <a:blip r:embed="rId5"/>
          <a:stretch>
            <a:fillRect/>
          </a:stretch>
        </p:blipFill>
        <p:spPr>
          <a:xfrm>
            <a:off x="8509804" y="5772663"/>
            <a:ext cx="9186188" cy="3962400"/>
          </a:xfrm>
          <a:prstGeom prst="rect">
            <a:avLst/>
          </a:prstGeom>
        </p:spPr>
      </p:pic>
    </p:spTree>
    <p:extLst>
      <p:ext uri="{BB962C8B-B14F-4D97-AF65-F5344CB8AC3E}">
        <p14:creationId xmlns:p14="http://schemas.microsoft.com/office/powerpoint/2010/main" val="205522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E37F-B275-8DF6-8F26-4652FE5471D3}"/>
              </a:ext>
            </a:extLst>
          </p:cNvPr>
          <p:cNvSpPr>
            <a:spLocks noGrp="1"/>
          </p:cNvSpPr>
          <p:nvPr>
            <p:ph type="title"/>
          </p:nvPr>
        </p:nvSpPr>
        <p:spPr>
          <a:xfrm>
            <a:off x="762000" y="121567"/>
            <a:ext cx="16992600" cy="4343400"/>
          </a:xfrm>
        </p:spPr>
        <p:txBody>
          <a:bodyPr anchor="ctr">
            <a:normAutofit fontScale="90000"/>
          </a:bodyPr>
          <a:lstStyle/>
          <a:p>
            <a:pPr algn="l"/>
            <a:br>
              <a:rPr lang="en-US" b="0" i="0" dirty="0">
                <a:solidFill>
                  <a:srgbClr val="000000"/>
                </a:solidFill>
                <a:effectLst/>
                <a:highlight>
                  <a:srgbClr val="FFFFFF"/>
                </a:highlight>
                <a:latin typeface="var(--font-secondary)"/>
              </a:rPr>
            </a:br>
            <a:r>
              <a:rPr lang="en-US" sz="5300" b="0" i="0" dirty="0">
                <a:solidFill>
                  <a:srgbClr val="000000"/>
                </a:solidFill>
                <a:effectLst/>
                <a:highlight>
                  <a:srgbClr val="FFFFFF"/>
                </a:highlight>
                <a:latin typeface="var(--font-secondary)"/>
              </a:rPr>
              <a:t>On Property Examples  </a:t>
            </a:r>
            <a:br>
              <a:rPr lang="en-US" b="0" i="0" dirty="0">
                <a:solidFill>
                  <a:srgbClr val="000000"/>
                </a:solidFill>
                <a:effectLst/>
                <a:highlight>
                  <a:srgbClr val="FFFFFF"/>
                </a:highlight>
                <a:latin typeface="var(--font-secondary)"/>
              </a:rPr>
            </a:br>
            <a:br>
              <a:rPr lang="en-US" b="0" i="0" dirty="0">
                <a:solidFill>
                  <a:srgbClr val="000000"/>
                </a:solidFill>
                <a:effectLst/>
                <a:highlight>
                  <a:srgbClr val="FFFFFF"/>
                </a:highlight>
                <a:latin typeface="var(--font-secondary)"/>
              </a:rPr>
            </a:br>
            <a:r>
              <a:rPr lang="en-US" sz="4900" b="0" i="0" dirty="0">
                <a:solidFill>
                  <a:srgbClr val="000000"/>
                </a:solidFill>
                <a:effectLst/>
                <a:highlight>
                  <a:srgbClr val="FFFFFF"/>
                </a:highlight>
                <a:latin typeface="var(--font-secondary)"/>
              </a:rPr>
              <a:t>Self-Driving Shuttles Coming to New York’s JFK Airport – July 10, 2024</a:t>
            </a:r>
            <a:br>
              <a:rPr lang="en-US" sz="4900" b="0" i="0" dirty="0">
                <a:solidFill>
                  <a:srgbClr val="000000"/>
                </a:solidFill>
                <a:effectLst/>
                <a:highlight>
                  <a:srgbClr val="FFFFFF"/>
                </a:highlight>
                <a:latin typeface="Noto Sans" panose="020B0502040504020204" pitchFamily="34" charset="0"/>
              </a:rPr>
            </a:br>
            <a:br>
              <a:rPr lang="en-US" sz="4900" b="0" i="0" dirty="0">
                <a:solidFill>
                  <a:srgbClr val="000000"/>
                </a:solidFill>
                <a:effectLst/>
                <a:highlight>
                  <a:srgbClr val="FFFFFF"/>
                </a:highlight>
                <a:latin typeface="Noto Sans" panose="020B0502040504020204" pitchFamily="34" charset="0"/>
              </a:rPr>
            </a:br>
            <a:r>
              <a:rPr lang="en-US" sz="3600" b="0" i="0" dirty="0">
                <a:effectLst/>
                <a:highlight>
                  <a:srgbClr val="FFFFFF"/>
                </a:highlight>
                <a:latin typeface="Noto Sans" panose="020B0502040504020204" pitchFamily="34" charset="0"/>
              </a:rPr>
              <a:t>Two autonomous buses will transport passengers starting in mid-July. </a:t>
            </a:r>
            <a:br>
              <a:rPr lang="en-US" b="0" i="0" dirty="0">
                <a:solidFill>
                  <a:srgbClr val="000000"/>
                </a:solidFill>
                <a:effectLst/>
                <a:highlight>
                  <a:srgbClr val="FFFFFF"/>
                </a:highlight>
                <a:latin typeface="Noto Sans" panose="020B0502040504020204" pitchFamily="34" charset="0"/>
              </a:rPr>
            </a:br>
            <a:br>
              <a:rPr lang="en-US" b="0" i="0" dirty="0">
                <a:effectLst/>
                <a:highlight>
                  <a:srgbClr val="FFFFFF"/>
                </a:highlight>
                <a:latin typeface="Noto Sans" panose="020B0502040504020204" pitchFamily="34" charset="0"/>
              </a:rPr>
            </a:br>
            <a:endParaRPr lang="en-US" dirty="0"/>
          </a:p>
        </p:txBody>
      </p:sp>
      <p:sp>
        <p:nvSpPr>
          <p:cNvPr id="12" name="Slide Number Placeholder 11">
            <a:extLst>
              <a:ext uri="{FF2B5EF4-FFF2-40B4-BE49-F238E27FC236}">
                <a16:creationId xmlns:a16="http://schemas.microsoft.com/office/drawing/2014/main" id="{70895C99-2A1E-3A1F-7002-DC8447D82463}"/>
              </a:ext>
            </a:extLst>
          </p:cNvPr>
          <p:cNvSpPr txBox="1">
            <a:spLocks/>
          </p:cNvSpPr>
          <p:nvPr/>
        </p:nvSpPr>
        <p:spPr>
          <a:xfrm>
            <a:off x="17628213" y="9735063"/>
            <a:ext cx="651331" cy="547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27019">
              <a:defRPr/>
            </a:pPr>
            <a:fld id="{D6DB3CB8-7720-480B-8133-EC0C5BEF986A}" type="slidenum">
              <a:rPr lang="en-US" sz="1798">
                <a:solidFill>
                  <a:srgbClr val="E9EAEB">
                    <a:lumMod val="10000"/>
                  </a:srgbClr>
                </a:solidFill>
                <a:latin typeface="Verdana Pro Cond" panose="020B0606030504040204" pitchFamily="34" charset="0"/>
              </a:rPr>
              <a:pPr algn="ctr" defTabSz="1827019">
                <a:defRPr/>
              </a:pPr>
              <a:t>8</a:t>
            </a:fld>
            <a:endParaRPr lang="en-US" sz="1798" dirty="0">
              <a:solidFill>
                <a:srgbClr val="E9EAEB">
                  <a:lumMod val="10000"/>
                </a:srgbClr>
              </a:solidFill>
              <a:latin typeface="Verdana Pro Cond" panose="020B0606030504040204" pitchFamily="34" charset="0"/>
            </a:endParaRPr>
          </a:p>
        </p:txBody>
      </p:sp>
      <p:pic>
        <p:nvPicPr>
          <p:cNvPr id="18" name="Picture 17">
            <a:extLst>
              <a:ext uri="{FF2B5EF4-FFF2-40B4-BE49-F238E27FC236}">
                <a16:creationId xmlns:a16="http://schemas.microsoft.com/office/drawing/2014/main" id="{FEA0E3DE-09DF-2524-A650-3885CE52F09E}"/>
              </a:ext>
            </a:extLst>
          </p:cNvPr>
          <p:cNvPicPr>
            <a:picLocks noChangeAspect="1"/>
          </p:cNvPicPr>
          <p:nvPr/>
        </p:nvPicPr>
        <p:blipFill>
          <a:blip r:embed="rId3"/>
          <a:stretch>
            <a:fillRect/>
          </a:stretch>
        </p:blipFill>
        <p:spPr>
          <a:xfrm>
            <a:off x="12115800" y="5012148"/>
            <a:ext cx="6324600" cy="4722915"/>
          </a:xfrm>
          <a:prstGeom prst="rect">
            <a:avLst/>
          </a:prstGeom>
        </p:spPr>
      </p:pic>
      <p:sp>
        <p:nvSpPr>
          <p:cNvPr id="22" name="TextBox 21">
            <a:extLst>
              <a:ext uri="{FF2B5EF4-FFF2-40B4-BE49-F238E27FC236}">
                <a16:creationId xmlns:a16="http://schemas.microsoft.com/office/drawing/2014/main" id="{478247DA-AD3A-75F9-0FD4-1A46AAC2C93B}"/>
              </a:ext>
            </a:extLst>
          </p:cNvPr>
          <p:cNvSpPr txBox="1"/>
          <p:nvPr/>
        </p:nvSpPr>
        <p:spPr>
          <a:xfrm>
            <a:off x="914400" y="4305300"/>
            <a:ext cx="10896600" cy="5078313"/>
          </a:xfrm>
          <a:prstGeom prst="rect">
            <a:avLst/>
          </a:prstGeom>
          <a:noFill/>
        </p:spPr>
        <p:txBody>
          <a:bodyPr wrap="square" rtlCol="0">
            <a:spAutoFit/>
          </a:bodyPr>
          <a:lstStyle/>
          <a:p>
            <a:pPr algn="l"/>
            <a:r>
              <a:rPr lang="en-US" sz="3600" b="0" i="0" dirty="0">
                <a:solidFill>
                  <a:srgbClr val="000000"/>
                </a:solidFill>
                <a:effectLst/>
                <a:highlight>
                  <a:srgbClr val="FFFFFF"/>
                </a:highlight>
                <a:latin typeface="var(--font-secondary)"/>
              </a:rPr>
              <a:t>The shuttles will operate at JFK’s Parking Lot 9 – which is connected to AirTrain’s Lefferts Boulevard and Howard Beach Stations – and use the same stops and same route as the conventional human-driven bus which normally operates there. Each can carry eight seated passengers.</a:t>
            </a:r>
            <a:endParaRPr lang="en-US" sz="3600" b="0" i="0" dirty="0">
              <a:solidFill>
                <a:srgbClr val="000000"/>
              </a:solidFill>
              <a:effectLst/>
              <a:highlight>
                <a:srgbClr val="FFFFFF"/>
              </a:highlight>
              <a:latin typeface="Noto Sans" panose="020B0502040504020204" pitchFamily="34" charset="0"/>
            </a:endParaRPr>
          </a:p>
          <a:p>
            <a:pPr algn="l"/>
            <a:r>
              <a:rPr lang="en-US" sz="3600" b="0" i="0" dirty="0">
                <a:solidFill>
                  <a:srgbClr val="000000"/>
                </a:solidFill>
                <a:effectLst/>
                <a:highlight>
                  <a:srgbClr val="FFFFFF"/>
                </a:highlight>
                <a:latin typeface="var(--font-secondary)"/>
              </a:rPr>
              <a:t>While initially the new shuttles will drive around the lot one at a time, ultimately the hope is that more will join the pilot to create platoons, which will result in shorter wait times for passengers. </a:t>
            </a:r>
            <a:endParaRPr lang="en-US" sz="3600" b="0" i="0" dirty="0">
              <a:solidFill>
                <a:srgbClr val="000000"/>
              </a:solidFill>
              <a:effectLst/>
              <a:highlight>
                <a:srgbClr val="FFFFFF"/>
              </a:highlight>
              <a:latin typeface="Noto Sans" panose="020B0502040504020204" pitchFamily="34" charset="0"/>
            </a:endParaRPr>
          </a:p>
        </p:txBody>
      </p:sp>
    </p:spTree>
    <p:extLst>
      <p:ext uri="{BB962C8B-B14F-4D97-AF65-F5344CB8AC3E}">
        <p14:creationId xmlns:p14="http://schemas.microsoft.com/office/powerpoint/2010/main" val="3942198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049F6C-492E-1D83-E8E9-BF7155B9F7AE}"/>
              </a:ext>
            </a:extLst>
          </p:cNvPr>
          <p:cNvPicPr>
            <a:picLocks noChangeAspect="1"/>
          </p:cNvPicPr>
          <p:nvPr/>
        </p:nvPicPr>
        <p:blipFill>
          <a:blip r:embed="rId2"/>
          <a:stretch>
            <a:fillRect/>
          </a:stretch>
        </p:blipFill>
        <p:spPr>
          <a:xfrm>
            <a:off x="10033967" y="283728"/>
            <a:ext cx="7364065" cy="4238482"/>
          </a:xfrm>
          <a:prstGeom prst="rect">
            <a:avLst/>
          </a:prstGeom>
        </p:spPr>
      </p:pic>
      <p:pic>
        <p:nvPicPr>
          <p:cNvPr id="8" name="Picture 7">
            <a:extLst>
              <a:ext uri="{FF2B5EF4-FFF2-40B4-BE49-F238E27FC236}">
                <a16:creationId xmlns:a16="http://schemas.microsoft.com/office/drawing/2014/main" id="{796BF29C-DE1B-6785-0DDC-BC55C829461F}"/>
              </a:ext>
            </a:extLst>
          </p:cNvPr>
          <p:cNvPicPr>
            <a:picLocks noChangeAspect="1"/>
          </p:cNvPicPr>
          <p:nvPr/>
        </p:nvPicPr>
        <p:blipFill>
          <a:blip r:embed="rId3"/>
          <a:stretch>
            <a:fillRect/>
          </a:stretch>
        </p:blipFill>
        <p:spPr>
          <a:xfrm>
            <a:off x="14165193" y="283728"/>
            <a:ext cx="3232839" cy="897372"/>
          </a:xfrm>
          <a:prstGeom prst="rect">
            <a:avLst/>
          </a:prstGeom>
        </p:spPr>
      </p:pic>
      <p:sp>
        <p:nvSpPr>
          <p:cNvPr id="14" name="TextBox 13">
            <a:extLst>
              <a:ext uri="{FF2B5EF4-FFF2-40B4-BE49-F238E27FC236}">
                <a16:creationId xmlns:a16="http://schemas.microsoft.com/office/drawing/2014/main" id="{2AF4916B-AF27-D435-0948-B9608BF6C8D0}"/>
              </a:ext>
            </a:extLst>
          </p:cNvPr>
          <p:cNvSpPr txBox="1"/>
          <p:nvPr/>
        </p:nvSpPr>
        <p:spPr>
          <a:xfrm>
            <a:off x="889968" y="571500"/>
            <a:ext cx="8458200" cy="4031873"/>
          </a:xfrm>
          <a:prstGeom prst="rect">
            <a:avLst/>
          </a:prstGeom>
          <a:noFill/>
        </p:spPr>
        <p:txBody>
          <a:bodyPr wrap="square">
            <a:spAutoFit/>
          </a:bodyPr>
          <a:lstStyle/>
          <a:p>
            <a:r>
              <a:rPr lang="en-US" sz="3200" b="0" i="0" dirty="0">
                <a:solidFill>
                  <a:srgbClr val="221F20"/>
                </a:solidFill>
                <a:effectLst/>
                <a:highlight>
                  <a:srgbClr val="FFFFFF"/>
                </a:highlight>
                <a:latin typeface="GI"/>
              </a:rPr>
              <a:t>DETROIT ARSENAL, Mich. — The Army earlier this week announced three Other Transaction Authority agreements awarded to Robotics Research Autonomous Industries, Neya Systems, and Carnegie Robotics respectively, valued at $14.8 million to provide four prototypes from each vendor for the Autonomous Tactical Vehicle System, or ATV-S, program.</a:t>
            </a:r>
            <a:endParaRPr lang="en-US" sz="3200" dirty="0"/>
          </a:p>
        </p:txBody>
      </p:sp>
      <p:sp>
        <p:nvSpPr>
          <p:cNvPr id="16" name="TextBox 15">
            <a:extLst>
              <a:ext uri="{FF2B5EF4-FFF2-40B4-BE49-F238E27FC236}">
                <a16:creationId xmlns:a16="http://schemas.microsoft.com/office/drawing/2014/main" id="{81146ECF-C315-4FDC-75AD-DE09B1DE5EB8}"/>
              </a:ext>
            </a:extLst>
          </p:cNvPr>
          <p:cNvSpPr txBox="1"/>
          <p:nvPr/>
        </p:nvSpPr>
        <p:spPr>
          <a:xfrm>
            <a:off x="2261568" y="5256335"/>
            <a:ext cx="14173200" cy="3970318"/>
          </a:xfrm>
          <a:prstGeom prst="rect">
            <a:avLst/>
          </a:prstGeom>
          <a:noFill/>
        </p:spPr>
        <p:txBody>
          <a:bodyPr wrap="square">
            <a:spAutoFit/>
          </a:bodyPr>
          <a:lstStyle/>
          <a:p>
            <a:pPr algn="l" fontAlgn="base"/>
            <a:r>
              <a:rPr lang="en-US" sz="3600" b="0" dirty="0">
                <a:solidFill>
                  <a:srgbClr val="221F20"/>
                </a:solidFill>
                <a:effectLst/>
                <a:highlight>
                  <a:srgbClr val="FFFFFF"/>
                </a:highlight>
                <a:latin typeface="GI"/>
              </a:rPr>
              <a:t>ATV-S’ desired characteristics include:</a:t>
            </a:r>
          </a:p>
          <a:p>
            <a:pPr algn="l" fontAlgn="base">
              <a:buFont typeface="Arial" panose="020B0604020202020204" pitchFamily="34" charset="0"/>
              <a:buChar char="•"/>
            </a:pPr>
            <a:r>
              <a:rPr lang="en-US" sz="3600" b="0" i="0" dirty="0">
                <a:solidFill>
                  <a:srgbClr val="221F20"/>
                </a:solidFill>
                <a:effectLst/>
                <a:highlight>
                  <a:srgbClr val="FFFFFF"/>
                </a:highlight>
                <a:latin typeface="inherit"/>
              </a:rPr>
              <a:t>Increasing material throughput by eliminating the need for operator work/rest cycles.</a:t>
            </a:r>
          </a:p>
          <a:p>
            <a:pPr algn="l" fontAlgn="base">
              <a:buFont typeface="Arial" panose="020B0604020202020204" pitchFamily="34" charset="0"/>
              <a:buChar char="•"/>
            </a:pPr>
            <a:r>
              <a:rPr lang="en-US" sz="3600" b="0" i="0" dirty="0">
                <a:solidFill>
                  <a:srgbClr val="221F20"/>
                </a:solidFill>
                <a:effectLst/>
                <a:highlight>
                  <a:srgbClr val="FFFFFF"/>
                </a:highlight>
                <a:latin typeface="inherit"/>
              </a:rPr>
              <a:t>Removing Soldiers from the vehicles.</a:t>
            </a:r>
          </a:p>
          <a:p>
            <a:pPr algn="l" fontAlgn="base">
              <a:buFont typeface="Arial" panose="020B0604020202020204" pitchFamily="34" charset="0"/>
              <a:buChar char="•"/>
            </a:pPr>
            <a:r>
              <a:rPr lang="en-US" sz="3600" b="0" i="0" dirty="0">
                <a:solidFill>
                  <a:srgbClr val="221F20"/>
                </a:solidFill>
                <a:effectLst/>
                <a:highlight>
                  <a:srgbClr val="FFFFFF"/>
                </a:highlight>
                <a:latin typeface="inherit"/>
              </a:rPr>
              <a:t>Providing commanders flexibility of autonomous modes to suit mission requirements.</a:t>
            </a:r>
          </a:p>
          <a:p>
            <a:pPr algn="l" fontAlgn="base">
              <a:buFont typeface="Arial" panose="020B0604020202020204" pitchFamily="34" charset="0"/>
              <a:buChar char="•"/>
            </a:pPr>
            <a:r>
              <a:rPr lang="en-US" sz="3600" b="0" i="0" dirty="0">
                <a:solidFill>
                  <a:srgbClr val="221F20"/>
                </a:solidFill>
                <a:effectLst/>
                <a:highlight>
                  <a:srgbClr val="FFFFFF"/>
                </a:highlight>
                <a:latin typeface="inherit"/>
              </a:rPr>
              <a:t>Providing safe, reliable, and cyber-secure operation.</a:t>
            </a:r>
          </a:p>
        </p:txBody>
      </p:sp>
    </p:spTree>
    <p:extLst>
      <p:ext uri="{BB962C8B-B14F-4D97-AF65-F5344CB8AC3E}">
        <p14:creationId xmlns:p14="http://schemas.microsoft.com/office/powerpoint/2010/main" val="230963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25563</TotalTime>
  <Words>713</Words>
  <Application>Microsoft Office PowerPoint</Application>
  <PresentationFormat>Custom</PresentationFormat>
  <Paragraphs>77</Paragraphs>
  <Slides>23</Slides>
  <Notes>7</Notes>
  <HiddenSlides>4</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23</vt:i4>
      </vt:variant>
    </vt:vector>
  </HeadingPairs>
  <TitlesOfParts>
    <vt:vector size="43" baseType="lpstr">
      <vt:lpstr>inherit</vt:lpstr>
      <vt:lpstr>Verdana Pro Cond</vt:lpstr>
      <vt:lpstr>Noto Sans</vt:lpstr>
      <vt:lpstr>Aptos</vt:lpstr>
      <vt:lpstr>Verdana Pro Semibold</vt:lpstr>
      <vt:lpstr>var(--font-secondary)</vt:lpstr>
      <vt:lpstr>GI</vt:lpstr>
      <vt:lpstr>Helvetica Neue</vt:lpstr>
      <vt:lpstr>Verdana</vt:lpstr>
      <vt:lpstr>Calibri</vt:lpstr>
      <vt:lpstr>Arial</vt:lpstr>
      <vt:lpstr>Poppins</vt:lpstr>
      <vt:lpstr>Courier New</vt:lpstr>
      <vt:lpstr>Trebuchet MS</vt:lpstr>
      <vt:lpstr>Proxima Nova</vt:lpstr>
      <vt:lpstr>Calibri Light</vt:lpstr>
      <vt:lpstr>Libre Franklin</vt:lpstr>
      <vt:lpstr>Office Theme</vt:lpstr>
      <vt:lpstr>4_Office Theme</vt:lpstr>
      <vt:lpstr>1_Office Theme</vt:lpstr>
      <vt:lpstr>PowerPoint Presentation</vt:lpstr>
      <vt:lpstr>PowerPoint Presentation</vt:lpstr>
      <vt:lpstr>PowerPoint Presentation</vt:lpstr>
      <vt:lpstr>PowerPoint Presentation</vt:lpstr>
      <vt:lpstr>PowerPoint Presentation</vt:lpstr>
      <vt:lpstr>Logistic Companies Focus and Path</vt:lpstr>
      <vt:lpstr>Autonomous On Property Vehicles</vt:lpstr>
      <vt:lpstr> On Property Examples    Self-Driving Shuttles Coming to New York’s JFK Airport – July 10, 2024  Two autonomous buses will transport passengers starting in mid-July.   </vt:lpstr>
      <vt:lpstr>PowerPoint Presentation</vt:lpstr>
      <vt:lpstr>Three Big Sources of Truck Freight</vt:lpstr>
      <vt:lpstr>PowerPoint Presentation</vt:lpstr>
      <vt:lpstr>PowerPoint Presentation</vt:lpstr>
      <vt:lpstr>PowerPoint Presentation</vt:lpstr>
      <vt:lpstr>PowerPoint Presentation</vt:lpstr>
      <vt:lpstr>PowerPoint Presentation</vt:lpstr>
      <vt:lpstr>PowerPoint Presentation</vt:lpstr>
      <vt:lpstr>Current Manual Truck EcoSystem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 White Presentation</dc:title>
  <cp:lastModifiedBy>Lee White</cp:lastModifiedBy>
  <cp:revision>8</cp:revision>
  <cp:lastPrinted>2024-08-24T23:45:27Z</cp:lastPrinted>
  <dcterms:created xsi:type="dcterms:W3CDTF">2006-08-16T00:00:00Z</dcterms:created>
  <dcterms:modified xsi:type="dcterms:W3CDTF">2024-08-24T23:45:56Z</dcterms:modified>
  <dc:identifier>DAGB4_wvPM4</dc:identifier>
</cp:coreProperties>
</file>